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78" r:id="rId4"/>
    <p:sldId id="273" r:id="rId5"/>
    <p:sldId id="259" r:id="rId6"/>
    <p:sldId id="287" r:id="rId7"/>
    <p:sldId id="258" r:id="rId8"/>
    <p:sldId id="260" r:id="rId9"/>
    <p:sldId id="277" r:id="rId10"/>
    <p:sldId id="286" r:id="rId11"/>
    <p:sldId id="264" r:id="rId12"/>
    <p:sldId id="280" r:id="rId13"/>
    <p:sldId id="281" r:id="rId14"/>
    <p:sldId id="282" r:id="rId15"/>
    <p:sldId id="283" r:id="rId16"/>
    <p:sldId id="284" r:id="rId17"/>
    <p:sldId id="28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4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1"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073EE-E9B0-4ADA-83E4-E66EC543959B}" type="datetimeFigureOut">
              <a:rPr lang="en-GB" smtClean="0"/>
              <a:t>25/05/2023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3EF22-D90E-4F25-9698-280CBA6FD6DB}" type="slidenum">
              <a:rPr lang="en-GB" smtClean="0"/>
              <a:t>‹#›</a:t>
            </a:fld>
            <a:endParaRPr lang="en-GB"/>
          </a:p>
        </p:txBody>
      </p:sp>
    </p:spTree>
    <p:extLst>
      <p:ext uri="{BB962C8B-B14F-4D97-AF65-F5344CB8AC3E}">
        <p14:creationId xmlns:p14="http://schemas.microsoft.com/office/powerpoint/2010/main" val="112727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p>
          <a:p>
            <a:r>
              <a:rPr lang="en-GB" dirty="0"/>
              <a:t>Thankyou</a:t>
            </a:r>
          </a:p>
          <a:p>
            <a:endParaRPr lang="en-GB" dirty="0"/>
          </a:p>
          <a:p>
            <a:r>
              <a:rPr lang="en-GB" dirty="0"/>
              <a:t>Having to read from screen on left…apologies</a:t>
            </a:r>
          </a:p>
          <a:p>
            <a:endParaRPr lang="en-GB" dirty="0"/>
          </a:p>
          <a:p>
            <a:r>
              <a:rPr lang="en-GB" dirty="0"/>
              <a:t>Introduce</a:t>
            </a:r>
          </a:p>
          <a:p>
            <a:pPr marL="171450" indent="-171450">
              <a:buFontTx/>
              <a:buChar char="-"/>
            </a:pPr>
            <a:r>
              <a:rPr lang="en-GB" dirty="0"/>
              <a:t>A</a:t>
            </a:r>
            <a:r>
              <a:rPr lang="en-GB" baseline="0" dirty="0"/>
              <a:t> little bit about frailty and why it is important</a:t>
            </a:r>
          </a:p>
          <a:p>
            <a:pPr marL="171450" indent="-171450">
              <a:buFontTx/>
              <a:buChar char="-"/>
            </a:pPr>
            <a:r>
              <a:rPr lang="en-GB" baseline="0" dirty="0"/>
              <a:t>The role of the frailty network</a:t>
            </a:r>
          </a:p>
          <a:p>
            <a:pPr marL="171450" indent="-171450">
              <a:buFontTx/>
              <a:buChar char="-"/>
            </a:pPr>
            <a:r>
              <a:rPr lang="en-GB" baseline="0" dirty="0"/>
              <a:t>Impact of COVID on our older people</a:t>
            </a:r>
            <a:endParaRPr lang="en-GB" dirty="0"/>
          </a:p>
        </p:txBody>
      </p:sp>
      <p:sp>
        <p:nvSpPr>
          <p:cNvPr id="4" name="Slide Number Placeholder 3"/>
          <p:cNvSpPr>
            <a:spLocks noGrp="1"/>
          </p:cNvSpPr>
          <p:nvPr>
            <p:ph type="sldNum" sz="quarter" idx="10"/>
          </p:nvPr>
        </p:nvSpPr>
        <p:spPr/>
        <p:txBody>
          <a:bodyPr/>
          <a:lstStyle/>
          <a:p>
            <a:fld id="{6F23EF22-D90E-4F25-9698-280CBA6FD6DB}" type="slidenum">
              <a:rPr lang="en-GB" smtClean="0"/>
              <a:t>1</a:t>
            </a:fld>
            <a:endParaRPr lang="en-GB"/>
          </a:p>
        </p:txBody>
      </p:sp>
    </p:spTree>
    <p:extLst>
      <p:ext uri="{BB962C8B-B14F-4D97-AF65-F5344CB8AC3E}">
        <p14:creationId xmlns:p14="http://schemas.microsoft.com/office/powerpoint/2010/main" val="253940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Adults aged 65+ with some of the syndromes above are likely to be</a:t>
            </a:r>
            <a:r>
              <a:rPr lang="en-GB" baseline="0" dirty="0"/>
              <a:t> living with frailty</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Groups with a high frailty prevalence:</a:t>
            </a:r>
          </a:p>
          <a:p>
            <a:pPr marL="171450" indent="-171450">
              <a:buFont typeface="Arial" panose="020B0604020202020204" pitchFamily="34" charset="0"/>
              <a:buChar char="•"/>
            </a:pPr>
            <a:r>
              <a:rPr lang="en-GB" dirty="0"/>
              <a:t>Living in care homes</a:t>
            </a:r>
          </a:p>
          <a:p>
            <a:pPr marL="171450" indent="-171450">
              <a:buFont typeface="Arial" panose="020B0604020202020204" pitchFamily="34" charset="0"/>
              <a:buChar char="•"/>
            </a:pPr>
            <a:r>
              <a:rPr lang="en-GB" dirty="0"/>
              <a:t>Dementia</a:t>
            </a:r>
          </a:p>
          <a:p>
            <a:pPr marL="171450" indent="-171450">
              <a:buFont typeface="Arial" panose="020B0604020202020204" pitchFamily="34" charset="0"/>
              <a:buChar char="•"/>
            </a:pPr>
            <a:r>
              <a:rPr lang="en-GB" dirty="0"/>
              <a:t>65+ with 4 + long term conditions</a:t>
            </a:r>
          </a:p>
          <a:p>
            <a:pPr marL="171450" indent="-171450">
              <a:buFont typeface="Arial" panose="020B0604020202020204" pitchFamily="34" charset="0"/>
              <a:buChar char="•"/>
            </a:pPr>
            <a:r>
              <a:rPr lang="en-GB" dirty="0"/>
              <a:t>10+ medications</a:t>
            </a:r>
          </a:p>
          <a:p>
            <a:pPr marL="171450" indent="-171450">
              <a:buFont typeface="Arial" panose="020B0604020202020204" pitchFamily="34" charset="0"/>
              <a:buChar char="•"/>
            </a:pPr>
            <a:r>
              <a:rPr lang="en-GB" dirty="0"/>
              <a:t>Complex medical conditions, at end</a:t>
            </a:r>
            <a:r>
              <a:rPr lang="en-GB" baseline="0" dirty="0"/>
              <a:t> of life</a:t>
            </a:r>
          </a:p>
          <a:p>
            <a:pPr marL="171450" indent="-171450">
              <a:buFont typeface="Arial" panose="020B0604020202020204" pitchFamily="34" charset="0"/>
              <a:buChar char="•"/>
            </a:pPr>
            <a:r>
              <a:rPr lang="en-GB" baseline="0" dirty="0"/>
              <a:t>Housebound </a:t>
            </a:r>
          </a:p>
          <a:p>
            <a:pPr marL="171450" indent="-171450">
              <a:buFont typeface="Arial" panose="020B0604020202020204" pitchFamily="34" charset="0"/>
              <a:buChar char="•"/>
            </a:pPr>
            <a:r>
              <a:rPr lang="en-GB" baseline="0" dirty="0"/>
              <a:t>Known to community nursing / social care services</a:t>
            </a:r>
          </a:p>
          <a:p>
            <a:pPr marL="171450" indent="-171450">
              <a:buFont typeface="Arial" panose="020B0604020202020204" pitchFamily="34" charset="0"/>
              <a:buChar char="•"/>
            </a:pPr>
            <a:r>
              <a:rPr lang="en-GB" baseline="0" dirty="0"/>
              <a:t>Aged 85+</a:t>
            </a:r>
            <a:endParaRPr lang="en-GB" dirty="0"/>
          </a:p>
        </p:txBody>
      </p:sp>
      <p:sp>
        <p:nvSpPr>
          <p:cNvPr id="4" name="Slide Number Placeholder 3"/>
          <p:cNvSpPr>
            <a:spLocks noGrp="1"/>
          </p:cNvSpPr>
          <p:nvPr>
            <p:ph type="sldNum" sz="quarter" idx="10"/>
          </p:nvPr>
        </p:nvSpPr>
        <p:spPr/>
        <p:txBody>
          <a:bodyPr/>
          <a:lstStyle/>
          <a:p>
            <a:fld id="{6F23EF22-D90E-4F25-9698-280CBA6FD6DB}" type="slidenum">
              <a:rPr lang="en-GB" smtClean="0"/>
              <a:t>3</a:t>
            </a:fld>
            <a:endParaRPr lang="en-GB"/>
          </a:p>
        </p:txBody>
      </p:sp>
    </p:spTree>
    <p:extLst>
      <p:ext uri="{BB962C8B-B14F-4D97-AF65-F5344CB8AC3E}">
        <p14:creationId xmlns:p14="http://schemas.microsoft.com/office/powerpoint/2010/main" val="252641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F23EF22-D90E-4F25-9698-280CBA6FD6DB}" type="slidenum">
              <a:rPr lang="en-GB" smtClean="0"/>
              <a:t>4</a:t>
            </a:fld>
            <a:endParaRPr lang="en-GB"/>
          </a:p>
        </p:txBody>
      </p:sp>
    </p:spTree>
    <p:extLst>
      <p:ext uri="{BB962C8B-B14F-4D97-AF65-F5344CB8AC3E}">
        <p14:creationId xmlns:p14="http://schemas.microsoft.com/office/powerpoint/2010/main" val="425506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Conservative estimate, based on UK</a:t>
            </a:r>
          </a:p>
          <a:p>
            <a:endParaRPr lang="en-GB" dirty="0"/>
          </a:p>
          <a:p>
            <a:r>
              <a:rPr lang="en-GB" dirty="0"/>
              <a:t>Pre-COVID19</a:t>
            </a:r>
            <a:r>
              <a:rPr lang="en-GB" baseline="0" dirty="0"/>
              <a:t> </a:t>
            </a:r>
            <a:endParaRPr lang="en-GB" dirty="0"/>
          </a:p>
        </p:txBody>
      </p:sp>
      <p:sp>
        <p:nvSpPr>
          <p:cNvPr id="4" name="Slide Number Placeholder 3"/>
          <p:cNvSpPr>
            <a:spLocks noGrp="1"/>
          </p:cNvSpPr>
          <p:nvPr>
            <p:ph type="sldNum" sz="quarter" idx="10"/>
          </p:nvPr>
        </p:nvSpPr>
        <p:spPr/>
        <p:txBody>
          <a:bodyPr/>
          <a:lstStyle/>
          <a:p>
            <a:fld id="{6F23EF22-D90E-4F25-9698-280CBA6FD6DB}" type="slidenum">
              <a:rPr lang="en-GB" smtClean="0"/>
              <a:t>6</a:t>
            </a:fld>
            <a:endParaRPr lang="en-GB"/>
          </a:p>
        </p:txBody>
      </p:sp>
    </p:spTree>
    <p:extLst>
      <p:ext uri="{BB962C8B-B14F-4D97-AF65-F5344CB8AC3E}">
        <p14:creationId xmlns:p14="http://schemas.microsoft.com/office/powerpoint/2010/main" val="326435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many</a:t>
            </a:r>
            <a:r>
              <a:rPr lang="en-GB" baseline="0" dirty="0"/>
              <a:t> conditions, the biggest impact in terms of potential to reverse or improve is at the earliest opportunity</a:t>
            </a:r>
          </a:p>
          <a:p>
            <a:r>
              <a:rPr lang="en-GB" baseline="0" dirty="0"/>
              <a:t>Even if there is no potential for reversal, eg where frailty level is severe, it is always possible to deliver better outcomes – eg preferred place of care, end of life care, </a:t>
            </a:r>
            <a:endParaRPr lang="en-GB" dirty="0"/>
          </a:p>
        </p:txBody>
      </p:sp>
      <p:sp>
        <p:nvSpPr>
          <p:cNvPr id="4" name="Slide Number Placeholder 3"/>
          <p:cNvSpPr>
            <a:spLocks noGrp="1"/>
          </p:cNvSpPr>
          <p:nvPr>
            <p:ph type="sldNum" sz="quarter" idx="10"/>
          </p:nvPr>
        </p:nvSpPr>
        <p:spPr/>
        <p:txBody>
          <a:bodyPr/>
          <a:lstStyle/>
          <a:p>
            <a:fld id="{6F23EF22-D90E-4F25-9698-280CBA6FD6DB}" type="slidenum">
              <a:rPr lang="en-GB" smtClean="0"/>
              <a:t>7</a:t>
            </a:fld>
            <a:endParaRPr lang="en-GB"/>
          </a:p>
        </p:txBody>
      </p:sp>
    </p:spTree>
    <p:extLst>
      <p:ext uri="{BB962C8B-B14F-4D97-AF65-F5344CB8AC3E}">
        <p14:creationId xmlns:p14="http://schemas.microsoft.com/office/powerpoint/2010/main" val="378484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Studies to find out the impact of COVID:</a:t>
            </a:r>
          </a:p>
          <a:p>
            <a:endParaRPr lang="en-GB" baseline="0" dirty="0"/>
          </a:p>
          <a:p>
            <a:pPr marL="171450" indent="-171450">
              <a:buFont typeface="Arial" panose="020B0604020202020204" pitchFamily="34" charset="0"/>
              <a:buChar char="•"/>
            </a:pPr>
            <a:r>
              <a:rPr lang="en-GB" baseline="0" dirty="0"/>
              <a:t>Talk to older people</a:t>
            </a:r>
          </a:p>
          <a:p>
            <a:pPr marL="628650" lvl="1" indent="-171450">
              <a:buFont typeface="Arial" panose="020B0604020202020204" pitchFamily="34" charset="0"/>
              <a:buChar char="•"/>
            </a:pPr>
            <a:r>
              <a:rPr lang="en-GB" baseline="0" dirty="0"/>
              <a:t>Age NI Check in and Chat – Feedback</a:t>
            </a:r>
          </a:p>
          <a:p>
            <a:pPr marL="628650" lvl="1" indent="-171450">
              <a:buFont typeface="Arial" panose="020B0604020202020204" pitchFamily="34" charset="0"/>
              <a:buChar char="•"/>
            </a:pPr>
            <a:r>
              <a:rPr lang="en-GB" baseline="0" dirty="0"/>
              <a:t>Age Friendly Communities</a:t>
            </a:r>
          </a:p>
          <a:p>
            <a:pPr marL="628650" lvl="1" indent="-171450">
              <a:buFont typeface="Arial" panose="020B0604020202020204" pitchFamily="34" charset="0"/>
              <a:buChar char="•"/>
            </a:pPr>
            <a:r>
              <a:rPr lang="en-GB" baseline="0" dirty="0"/>
              <a:t>Engage with Age – Big Day Inside and Out - Forum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NI Frailty Network – planned survey of members – impact on older people as seen by older people and others involved in delivering care to older people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Other Research:</a:t>
            </a:r>
          </a:p>
          <a:p>
            <a:pPr marL="171450" indent="-171450">
              <a:buFont typeface="Arial" panose="020B0604020202020204" pitchFamily="34" charset="0"/>
              <a:buChar char="•"/>
            </a:pPr>
            <a:r>
              <a:rPr lang="en-GB" baseline="0" dirty="0"/>
              <a:t>Inst. Public Health Ireland – Survey on coping with Loneliness, Isolation and COVID19</a:t>
            </a:r>
          </a:p>
          <a:p>
            <a:pPr marL="171450" indent="-171450">
              <a:buFont typeface="Arial" panose="020B0604020202020204" pitchFamily="34" charset="0"/>
              <a:buChar char="•"/>
            </a:pPr>
            <a:r>
              <a:rPr lang="en-GB" baseline="0" dirty="0"/>
              <a:t>Kings College London - PROTECT study – looking specifically at impact of self isolation on older adults</a:t>
            </a:r>
          </a:p>
          <a:p>
            <a:pPr marL="171450" indent="-171450">
              <a:buFont typeface="Arial" panose="020B0604020202020204" pitchFamily="34" charset="0"/>
              <a:buChar char="•"/>
            </a:pPr>
            <a:r>
              <a:rPr lang="en-GB" baseline="0" dirty="0"/>
              <a:t>NHS England – The Aftercare Needs of Inpatient Recovering from COVID19</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NHS Reset - points to the need for rehab for those who have been self isolating</a:t>
            </a:r>
          </a:p>
          <a:p>
            <a:endParaRPr lang="en-GB" dirty="0"/>
          </a:p>
        </p:txBody>
      </p:sp>
      <p:sp>
        <p:nvSpPr>
          <p:cNvPr id="4" name="Slide Number Placeholder 3"/>
          <p:cNvSpPr>
            <a:spLocks noGrp="1"/>
          </p:cNvSpPr>
          <p:nvPr>
            <p:ph type="sldNum" sz="quarter" idx="10"/>
          </p:nvPr>
        </p:nvSpPr>
        <p:spPr/>
        <p:txBody>
          <a:bodyPr/>
          <a:lstStyle/>
          <a:p>
            <a:fld id="{6F23EF22-D90E-4F25-9698-280CBA6FD6DB}" type="slidenum">
              <a:rPr lang="en-GB" smtClean="0"/>
              <a:t>10</a:t>
            </a:fld>
            <a:endParaRPr lang="en-GB"/>
          </a:p>
        </p:txBody>
      </p:sp>
    </p:spTree>
    <p:extLst>
      <p:ext uri="{BB962C8B-B14F-4D97-AF65-F5344CB8AC3E}">
        <p14:creationId xmlns:p14="http://schemas.microsoft.com/office/powerpoint/2010/main" val="36924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547758-901F-4104-A130-B7C598D40067}"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328819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547758-901F-4104-A130-B7C598D40067}"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3354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547758-901F-4104-A130-B7C598D40067}"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47846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05" indent="0" algn="ctr">
              <a:buNone/>
              <a:defRPr>
                <a:solidFill>
                  <a:schemeClr val="tx1">
                    <a:tint val="75000"/>
                  </a:schemeClr>
                </a:solidFill>
              </a:defRPr>
            </a:lvl2pPr>
            <a:lvl3pPr marL="914008" indent="0" algn="ctr">
              <a:buNone/>
              <a:defRPr>
                <a:solidFill>
                  <a:schemeClr val="tx1">
                    <a:tint val="75000"/>
                  </a:schemeClr>
                </a:solidFill>
              </a:defRPr>
            </a:lvl3pPr>
            <a:lvl4pPr marL="1371013" indent="0" algn="ctr">
              <a:buNone/>
              <a:defRPr>
                <a:solidFill>
                  <a:schemeClr val="tx1">
                    <a:tint val="75000"/>
                  </a:schemeClr>
                </a:solidFill>
              </a:defRPr>
            </a:lvl4pPr>
            <a:lvl5pPr marL="1828018" indent="0" algn="ctr">
              <a:buNone/>
              <a:defRPr>
                <a:solidFill>
                  <a:schemeClr val="tx1">
                    <a:tint val="75000"/>
                  </a:schemeClr>
                </a:solidFill>
              </a:defRPr>
            </a:lvl5pPr>
            <a:lvl6pPr marL="2285024" indent="0" algn="ctr">
              <a:buNone/>
              <a:defRPr>
                <a:solidFill>
                  <a:schemeClr val="tx1">
                    <a:tint val="75000"/>
                  </a:schemeClr>
                </a:solidFill>
              </a:defRPr>
            </a:lvl6pPr>
            <a:lvl7pPr marL="2742027" indent="0" algn="ctr">
              <a:buNone/>
              <a:defRPr>
                <a:solidFill>
                  <a:schemeClr val="tx1">
                    <a:tint val="75000"/>
                  </a:schemeClr>
                </a:solidFill>
              </a:defRPr>
            </a:lvl7pPr>
            <a:lvl8pPr marL="3199032" indent="0" algn="ctr">
              <a:buNone/>
              <a:defRPr>
                <a:solidFill>
                  <a:schemeClr val="tx1">
                    <a:tint val="75000"/>
                  </a:schemeClr>
                </a:solidFill>
              </a:defRPr>
            </a:lvl8pPr>
            <a:lvl9pPr marL="365603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1385917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2659375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005" indent="0">
              <a:buNone/>
              <a:defRPr sz="1786">
                <a:solidFill>
                  <a:schemeClr val="tx1">
                    <a:tint val="75000"/>
                  </a:schemeClr>
                </a:solidFill>
              </a:defRPr>
            </a:lvl2pPr>
            <a:lvl3pPr marL="914008" indent="0">
              <a:buNone/>
              <a:defRPr sz="1643">
                <a:solidFill>
                  <a:schemeClr val="tx1">
                    <a:tint val="75000"/>
                  </a:schemeClr>
                </a:solidFill>
              </a:defRPr>
            </a:lvl3pPr>
            <a:lvl4pPr marL="1371013" indent="0">
              <a:buNone/>
              <a:defRPr sz="1429">
                <a:solidFill>
                  <a:schemeClr val="tx1">
                    <a:tint val="75000"/>
                  </a:schemeClr>
                </a:solidFill>
              </a:defRPr>
            </a:lvl4pPr>
            <a:lvl5pPr marL="1828018" indent="0">
              <a:buNone/>
              <a:defRPr sz="1429">
                <a:solidFill>
                  <a:schemeClr val="tx1">
                    <a:tint val="75000"/>
                  </a:schemeClr>
                </a:solidFill>
              </a:defRPr>
            </a:lvl5pPr>
            <a:lvl6pPr marL="2285024" indent="0">
              <a:buNone/>
              <a:defRPr sz="1429">
                <a:solidFill>
                  <a:schemeClr val="tx1">
                    <a:tint val="75000"/>
                  </a:schemeClr>
                </a:solidFill>
              </a:defRPr>
            </a:lvl6pPr>
            <a:lvl7pPr marL="2742027" indent="0">
              <a:buNone/>
              <a:defRPr sz="1429">
                <a:solidFill>
                  <a:schemeClr val="tx1">
                    <a:tint val="75000"/>
                  </a:schemeClr>
                </a:solidFill>
              </a:defRPr>
            </a:lvl7pPr>
            <a:lvl8pPr marL="3199032" indent="0">
              <a:buNone/>
              <a:defRPr sz="1429">
                <a:solidFill>
                  <a:schemeClr val="tx1">
                    <a:tint val="75000"/>
                  </a:schemeClr>
                </a:solidFill>
              </a:defRPr>
            </a:lvl8pPr>
            <a:lvl9pPr marL="3656035" indent="0">
              <a:buNone/>
              <a:defRPr sz="14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33536-B233-4BC2-83DB-4E5622BAA258}"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17837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4479" y="9988551"/>
            <a:ext cx="13549314" cy="28251149"/>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216188" y="9988551"/>
            <a:ext cx="13549312" cy="28251149"/>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733536-B233-4BC2-83DB-4E5622BAA258}"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861813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5"/>
            <a:ext cx="4040188" cy="639762"/>
          </a:xfrm>
        </p:spPr>
        <p:txBody>
          <a:bodyPr anchor="b"/>
          <a:lstStyle>
            <a:lvl1pPr marL="0" indent="0">
              <a:buNone/>
              <a:defRPr sz="2357" b="1"/>
            </a:lvl1pPr>
            <a:lvl2pPr marL="457005" indent="0">
              <a:buNone/>
              <a:defRPr sz="2000" b="1"/>
            </a:lvl2pPr>
            <a:lvl3pPr marL="914008" indent="0">
              <a:buNone/>
              <a:defRPr sz="1786" b="1"/>
            </a:lvl3pPr>
            <a:lvl4pPr marL="1371013" indent="0">
              <a:buNone/>
              <a:defRPr sz="1643" b="1"/>
            </a:lvl4pPr>
            <a:lvl5pPr marL="1828018" indent="0">
              <a:buNone/>
              <a:defRPr sz="1643" b="1"/>
            </a:lvl5pPr>
            <a:lvl6pPr marL="2285024" indent="0">
              <a:buNone/>
              <a:defRPr sz="1643" b="1"/>
            </a:lvl6pPr>
            <a:lvl7pPr marL="2742027" indent="0">
              <a:buNone/>
              <a:defRPr sz="1643" b="1"/>
            </a:lvl7pPr>
            <a:lvl8pPr marL="3199032" indent="0">
              <a:buNone/>
              <a:defRPr sz="1643" b="1"/>
            </a:lvl8pPr>
            <a:lvl9pPr marL="3656035" indent="0">
              <a:buNone/>
              <a:defRPr sz="1643" b="1"/>
            </a:lvl9pPr>
          </a:lstStyle>
          <a:p>
            <a:pPr lvl="0"/>
            <a:r>
              <a:rPr lang="en-US"/>
              <a:t>Click to edit Master text styles</a:t>
            </a:r>
          </a:p>
        </p:txBody>
      </p:sp>
      <p:sp>
        <p:nvSpPr>
          <p:cNvPr id="4" name="Content Placeholder 3"/>
          <p:cNvSpPr>
            <a:spLocks noGrp="1"/>
          </p:cNvSpPr>
          <p:nvPr>
            <p:ph sz="half" idx="2"/>
          </p:nvPr>
        </p:nvSpPr>
        <p:spPr>
          <a:xfrm>
            <a:off x="457202" y="2174874"/>
            <a:ext cx="4040188" cy="3951289"/>
          </a:xfrm>
        </p:spPr>
        <p:txBody>
          <a:bodyPr/>
          <a:lstStyle>
            <a:lvl1pPr>
              <a:defRPr sz="2357"/>
            </a:lvl1pPr>
            <a:lvl2pPr>
              <a:defRPr sz="2000"/>
            </a:lvl2pPr>
            <a:lvl3pPr>
              <a:defRPr sz="1786"/>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5"/>
            <a:ext cx="4041774" cy="639762"/>
          </a:xfrm>
        </p:spPr>
        <p:txBody>
          <a:bodyPr anchor="b"/>
          <a:lstStyle>
            <a:lvl1pPr marL="0" indent="0">
              <a:buNone/>
              <a:defRPr sz="2357" b="1"/>
            </a:lvl1pPr>
            <a:lvl2pPr marL="457005" indent="0">
              <a:buNone/>
              <a:defRPr sz="2000" b="1"/>
            </a:lvl2pPr>
            <a:lvl3pPr marL="914008" indent="0">
              <a:buNone/>
              <a:defRPr sz="1786" b="1"/>
            </a:lvl3pPr>
            <a:lvl4pPr marL="1371013" indent="0">
              <a:buNone/>
              <a:defRPr sz="1643" b="1"/>
            </a:lvl4pPr>
            <a:lvl5pPr marL="1828018" indent="0">
              <a:buNone/>
              <a:defRPr sz="1643" b="1"/>
            </a:lvl5pPr>
            <a:lvl6pPr marL="2285024" indent="0">
              <a:buNone/>
              <a:defRPr sz="1643" b="1"/>
            </a:lvl6pPr>
            <a:lvl7pPr marL="2742027" indent="0">
              <a:buNone/>
              <a:defRPr sz="1643" b="1"/>
            </a:lvl7pPr>
            <a:lvl8pPr marL="3199032" indent="0">
              <a:buNone/>
              <a:defRPr sz="1643" b="1"/>
            </a:lvl8pPr>
            <a:lvl9pPr marL="3656035" indent="0">
              <a:buNone/>
              <a:defRPr sz="1643" b="1"/>
            </a:lvl9pPr>
          </a:lstStyle>
          <a:p>
            <a:pPr lvl="0"/>
            <a:r>
              <a:rPr lang="en-US"/>
              <a:t>Click to edit Master text styles</a:t>
            </a:r>
          </a:p>
        </p:txBody>
      </p:sp>
      <p:sp>
        <p:nvSpPr>
          <p:cNvPr id="6" name="Content Placeholder 5"/>
          <p:cNvSpPr>
            <a:spLocks noGrp="1"/>
          </p:cNvSpPr>
          <p:nvPr>
            <p:ph sz="quarter" idx="4"/>
          </p:nvPr>
        </p:nvSpPr>
        <p:spPr>
          <a:xfrm>
            <a:off x="4645028" y="2174874"/>
            <a:ext cx="4041774" cy="3951289"/>
          </a:xfrm>
        </p:spPr>
        <p:txBody>
          <a:bodyPr/>
          <a:lstStyle>
            <a:lvl1pPr>
              <a:defRPr sz="2357"/>
            </a:lvl1pPr>
            <a:lvl2pPr>
              <a:defRPr sz="2000"/>
            </a:lvl2pPr>
            <a:lvl3pPr>
              <a:defRPr sz="1786"/>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733536-B233-4BC2-83DB-4E5622BAA258}" type="datetimeFigureOut">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3023935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733536-B233-4BC2-83DB-4E5622BAA258}" type="datetimeFigureOut">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4264657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33536-B233-4BC2-83DB-4E5622BAA258}" type="datetimeFigureOut">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222101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2" y="273051"/>
            <a:ext cx="5111749" cy="5853114"/>
          </a:xfrm>
        </p:spPr>
        <p:txBody>
          <a:bodyPr/>
          <a:lstStyle>
            <a:lvl1pPr>
              <a:defRPr sz="3143"/>
            </a:lvl1pPr>
            <a:lvl2pPr>
              <a:defRPr sz="2786"/>
            </a:lvl2pPr>
            <a:lvl3pPr>
              <a:defRPr sz="2357"/>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1"/>
            <a:ext cx="3008314" cy="4691063"/>
          </a:xfrm>
        </p:spPr>
        <p:txBody>
          <a:bodyPr/>
          <a:lstStyle>
            <a:lvl1pPr marL="0" indent="0">
              <a:buNone/>
              <a:defRPr sz="1429"/>
            </a:lvl1pPr>
            <a:lvl2pPr marL="457005" indent="0">
              <a:buNone/>
              <a:defRPr sz="1214"/>
            </a:lvl2pPr>
            <a:lvl3pPr marL="914008" indent="0">
              <a:buNone/>
              <a:defRPr sz="1071"/>
            </a:lvl3pPr>
            <a:lvl4pPr marL="1371013" indent="0">
              <a:buNone/>
              <a:defRPr sz="857"/>
            </a:lvl4pPr>
            <a:lvl5pPr marL="1828018" indent="0">
              <a:buNone/>
              <a:defRPr sz="857"/>
            </a:lvl5pPr>
            <a:lvl6pPr marL="2285024" indent="0">
              <a:buNone/>
              <a:defRPr sz="857"/>
            </a:lvl6pPr>
            <a:lvl7pPr marL="2742027" indent="0">
              <a:buNone/>
              <a:defRPr sz="857"/>
            </a:lvl7pPr>
            <a:lvl8pPr marL="3199032" indent="0">
              <a:buNone/>
              <a:defRPr sz="857"/>
            </a:lvl8pPr>
            <a:lvl9pPr marL="365603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D0733536-B233-4BC2-83DB-4E5622BAA258}"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422780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547758-901F-4104-A130-B7C598D40067}"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612931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143"/>
            </a:lvl1pPr>
            <a:lvl2pPr marL="457005" indent="0">
              <a:buNone/>
              <a:defRPr sz="2786"/>
            </a:lvl2pPr>
            <a:lvl3pPr marL="914008" indent="0">
              <a:buNone/>
              <a:defRPr sz="2357"/>
            </a:lvl3pPr>
            <a:lvl4pPr marL="1371013" indent="0">
              <a:buNone/>
              <a:defRPr sz="2000"/>
            </a:lvl4pPr>
            <a:lvl5pPr marL="1828018" indent="0">
              <a:buNone/>
              <a:defRPr sz="2000"/>
            </a:lvl5pPr>
            <a:lvl6pPr marL="2285024" indent="0">
              <a:buNone/>
              <a:defRPr sz="2000"/>
            </a:lvl6pPr>
            <a:lvl7pPr marL="2742027" indent="0">
              <a:buNone/>
              <a:defRPr sz="2000"/>
            </a:lvl7pPr>
            <a:lvl8pPr marL="3199032" indent="0">
              <a:buNone/>
              <a:defRPr sz="2000"/>
            </a:lvl8pPr>
            <a:lvl9pPr marL="3656035" indent="0">
              <a:buNone/>
              <a:defRPr sz="2000"/>
            </a:lvl9pPr>
          </a:lstStyle>
          <a:p>
            <a:endParaRPr lang="en-GB"/>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29"/>
            </a:lvl1pPr>
            <a:lvl2pPr marL="457005" indent="0">
              <a:buNone/>
              <a:defRPr sz="1214"/>
            </a:lvl2pPr>
            <a:lvl3pPr marL="914008" indent="0">
              <a:buNone/>
              <a:defRPr sz="1071"/>
            </a:lvl3pPr>
            <a:lvl4pPr marL="1371013" indent="0">
              <a:buNone/>
              <a:defRPr sz="857"/>
            </a:lvl4pPr>
            <a:lvl5pPr marL="1828018" indent="0">
              <a:buNone/>
              <a:defRPr sz="857"/>
            </a:lvl5pPr>
            <a:lvl6pPr marL="2285024" indent="0">
              <a:buNone/>
              <a:defRPr sz="857"/>
            </a:lvl6pPr>
            <a:lvl7pPr marL="2742027" indent="0">
              <a:buNone/>
              <a:defRPr sz="857"/>
            </a:lvl7pPr>
            <a:lvl8pPr marL="3199032" indent="0">
              <a:buNone/>
              <a:defRPr sz="857"/>
            </a:lvl8pPr>
            <a:lvl9pPr marL="365603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D0733536-B233-4BC2-83DB-4E5622BAA258}"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491798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2009164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42" y="1714500"/>
            <a:ext cx="6811961" cy="36525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4476" y="1714500"/>
            <a:ext cx="20286663" cy="3652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a:p>
        </p:txBody>
      </p:sp>
    </p:spTree>
    <p:extLst>
      <p:ext uri="{BB962C8B-B14F-4D97-AF65-F5344CB8AC3E}">
        <p14:creationId xmlns:p14="http://schemas.microsoft.com/office/powerpoint/2010/main" val="35075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47758-901F-4104-A130-B7C598D40067}"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267204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547758-901F-4104-A130-B7C598D40067}"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206069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547758-901F-4104-A130-B7C598D40067}" type="datetimeFigureOut">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319323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547758-901F-4104-A130-B7C598D40067}" type="datetimeFigureOut">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243221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47758-901F-4104-A130-B7C598D40067}" type="datetimeFigureOut">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251377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47758-901F-4104-A130-B7C598D40067}"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95318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47758-901F-4104-A130-B7C598D40067}"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409391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47758-901F-4104-A130-B7C598D40067}" type="datetimeFigureOut">
              <a:rPr lang="en-GB" smtClean="0"/>
              <a:t>25/05/2023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C328D-3E34-4930-88DA-0FD14602441D}" type="slidenum">
              <a:rPr lang="en-GB" smtClean="0"/>
              <a:t>‹#›</a:t>
            </a:fld>
            <a:endParaRPr lang="en-GB"/>
          </a:p>
        </p:txBody>
      </p:sp>
    </p:spTree>
    <p:extLst>
      <p:ext uri="{BB962C8B-B14F-4D97-AF65-F5344CB8AC3E}">
        <p14:creationId xmlns:p14="http://schemas.microsoft.com/office/powerpoint/2010/main" val="408342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27957" tIns="63979" rIns="127957" bIns="6397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127957" tIns="63979" rIns="127957" bIns="63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127957" tIns="63979" rIns="127957" bIns="63979" rtlCol="0" anchor="ctr"/>
          <a:lstStyle>
            <a:lvl1pPr algn="l">
              <a:defRPr sz="1214">
                <a:solidFill>
                  <a:schemeClr val="tx1">
                    <a:tint val="75000"/>
                  </a:schemeClr>
                </a:solidFill>
              </a:defRPr>
            </a:lvl1pPr>
          </a:lstStyle>
          <a:p>
            <a:fld id="{D0733536-B233-4BC2-83DB-4E5622BAA258}" type="datetimeFigureOut">
              <a:rPr lang="en-GB" smtClean="0"/>
              <a:t>25/05/2023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7957" tIns="63979" rIns="127957" bIns="63979" rtlCol="0" anchor="ctr"/>
          <a:lstStyle>
            <a:lvl1pPr algn="ctr">
              <a:defRPr sz="121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7957" tIns="63979" rIns="127957" bIns="63979" rtlCol="0" anchor="ctr"/>
          <a:lstStyle>
            <a:lvl1pPr algn="r">
              <a:defRPr sz="1214">
                <a:solidFill>
                  <a:schemeClr val="tx1">
                    <a:tint val="75000"/>
                  </a:schemeClr>
                </a:solidFill>
              </a:defRPr>
            </a:lvl1pPr>
          </a:lstStyle>
          <a:p>
            <a:fld id="{CACD2470-5615-49D2-A134-05F7505E0DB3}" type="slidenum">
              <a:rPr lang="en-GB" smtClean="0"/>
              <a:t>‹#›</a:t>
            </a:fld>
            <a:endParaRPr lang="en-GB"/>
          </a:p>
        </p:txBody>
      </p:sp>
    </p:spTree>
    <p:extLst>
      <p:ext uri="{BB962C8B-B14F-4D97-AF65-F5344CB8AC3E}">
        <p14:creationId xmlns:p14="http://schemas.microsoft.com/office/powerpoint/2010/main" val="206270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008" rtl="0" eaLnBrk="1" latinLnBrk="0" hangingPunct="1">
        <a:spcBef>
          <a:spcPct val="0"/>
        </a:spcBef>
        <a:buNone/>
        <a:defRPr sz="4357" kern="1200">
          <a:solidFill>
            <a:schemeClr val="tx1"/>
          </a:solidFill>
          <a:latin typeface="+mj-lt"/>
          <a:ea typeface="+mj-ea"/>
          <a:cs typeface="+mj-cs"/>
        </a:defRPr>
      </a:lvl1pPr>
    </p:titleStyle>
    <p:bodyStyle>
      <a:lvl1pPr marL="342753" indent="-342753" algn="l" defTabSz="914008" rtl="0" eaLnBrk="1" latinLnBrk="0" hangingPunct="1">
        <a:spcBef>
          <a:spcPct val="20000"/>
        </a:spcBef>
        <a:buFont typeface="Arial" pitchFamily="34" charset="0"/>
        <a:buChar char="•"/>
        <a:defRPr sz="3143" kern="1200">
          <a:solidFill>
            <a:schemeClr val="tx1"/>
          </a:solidFill>
          <a:latin typeface="+mn-lt"/>
          <a:ea typeface="+mn-ea"/>
          <a:cs typeface="+mn-cs"/>
        </a:defRPr>
      </a:lvl1pPr>
      <a:lvl2pPr marL="742632" indent="-285627" algn="l" defTabSz="914008" rtl="0" eaLnBrk="1" latinLnBrk="0" hangingPunct="1">
        <a:spcBef>
          <a:spcPct val="20000"/>
        </a:spcBef>
        <a:buFont typeface="Arial" pitchFamily="34" charset="0"/>
        <a:buChar char="–"/>
        <a:defRPr sz="2786" kern="1200">
          <a:solidFill>
            <a:schemeClr val="tx1"/>
          </a:solidFill>
          <a:latin typeface="+mn-lt"/>
          <a:ea typeface="+mn-ea"/>
          <a:cs typeface="+mn-cs"/>
        </a:defRPr>
      </a:lvl2pPr>
      <a:lvl3pPr marL="1142511" indent="-228502" algn="l" defTabSz="914008" rtl="0" eaLnBrk="1" latinLnBrk="0" hangingPunct="1">
        <a:spcBef>
          <a:spcPct val="20000"/>
        </a:spcBef>
        <a:buFont typeface="Arial" pitchFamily="34" charset="0"/>
        <a:buChar char="•"/>
        <a:defRPr sz="2357" kern="1200">
          <a:solidFill>
            <a:schemeClr val="tx1"/>
          </a:solidFill>
          <a:latin typeface="+mn-lt"/>
          <a:ea typeface="+mn-ea"/>
          <a:cs typeface="+mn-cs"/>
        </a:defRPr>
      </a:lvl3pPr>
      <a:lvl4pPr marL="1599516"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19"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25"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28"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33"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38"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8" rtl="0" eaLnBrk="1" latinLnBrk="0" hangingPunct="1">
        <a:defRPr sz="1786" kern="1200">
          <a:solidFill>
            <a:schemeClr val="tx1"/>
          </a:solidFill>
          <a:latin typeface="+mn-lt"/>
          <a:ea typeface="+mn-ea"/>
          <a:cs typeface="+mn-cs"/>
        </a:defRPr>
      </a:lvl1pPr>
      <a:lvl2pPr marL="457005" algn="l" defTabSz="914008" rtl="0" eaLnBrk="1" latinLnBrk="0" hangingPunct="1">
        <a:defRPr sz="1786" kern="1200">
          <a:solidFill>
            <a:schemeClr val="tx1"/>
          </a:solidFill>
          <a:latin typeface="+mn-lt"/>
          <a:ea typeface="+mn-ea"/>
          <a:cs typeface="+mn-cs"/>
        </a:defRPr>
      </a:lvl2pPr>
      <a:lvl3pPr marL="914008" algn="l" defTabSz="914008" rtl="0" eaLnBrk="1" latinLnBrk="0" hangingPunct="1">
        <a:defRPr sz="1786" kern="1200">
          <a:solidFill>
            <a:schemeClr val="tx1"/>
          </a:solidFill>
          <a:latin typeface="+mn-lt"/>
          <a:ea typeface="+mn-ea"/>
          <a:cs typeface="+mn-cs"/>
        </a:defRPr>
      </a:lvl3pPr>
      <a:lvl4pPr marL="1371013" algn="l" defTabSz="914008" rtl="0" eaLnBrk="1" latinLnBrk="0" hangingPunct="1">
        <a:defRPr sz="1786" kern="1200">
          <a:solidFill>
            <a:schemeClr val="tx1"/>
          </a:solidFill>
          <a:latin typeface="+mn-lt"/>
          <a:ea typeface="+mn-ea"/>
          <a:cs typeface="+mn-cs"/>
        </a:defRPr>
      </a:lvl4pPr>
      <a:lvl5pPr marL="1828018" algn="l" defTabSz="914008" rtl="0" eaLnBrk="1" latinLnBrk="0" hangingPunct="1">
        <a:defRPr sz="1786" kern="1200">
          <a:solidFill>
            <a:schemeClr val="tx1"/>
          </a:solidFill>
          <a:latin typeface="+mn-lt"/>
          <a:ea typeface="+mn-ea"/>
          <a:cs typeface="+mn-cs"/>
        </a:defRPr>
      </a:lvl5pPr>
      <a:lvl6pPr marL="2285024" algn="l" defTabSz="914008" rtl="0" eaLnBrk="1" latinLnBrk="0" hangingPunct="1">
        <a:defRPr sz="1786" kern="1200">
          <a:solidFill>
            <a:schemeClr val="tx1"/>
          </a:solidFill>
          <a:latin typeface="+mn-lt"/>
          <a:ea typeface="+mn-ea"/>
          <a:cs typeface="+mn-cs"/>
        </a:defRPr>
      </a:lvl6pPr>
      <a:lvl7pPr marL="2742027" algn="l" defTabSz="914008" rtl="0" eaLnBrk="1" latinLnBrk="0" hangingPunct="1">
        <a:defRPr sz="1786" kern="1200">
          <a:solidFill>
            <a:schemeClr val="tx1"/>
          </a:solidFill>
          <a:latin typeface="+mn-lt"/>
          <a:ea typeface="+mn-ea"/>
          <a:cs typeface="+mn-cs"/>
        </a:defRPr>
      </a:lvl7pPr>
      <a:lvl8pPr marL="3199032" algn="l" defTabSz="914008" rtl="0" eaLnBrk="1" latinLnBrk="0" hangingPunct="1">
        <a:defRPr sz="1786" kern="1200">
          <a:solidFill>
            <a:schemeClr val="tx1"/>
          </a:solidFill>
          <a:latin typeface="+mn-lt"/>
          <a:ea typeface="+mn-ea"/>
          <a:cs typeface="+mn-cs"/>
        </a:defRPr>
      </a:lvl8pPr>
      <a:lvl9pPr marL="3656035" algn="l" defTabSz="914008"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xlsx"/><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1"/>
            <a:ext cx="7772400" cy="3101976"/>
          </a:xfrm>
        </p:spPr>
        <p:txBody>
          <a:bodyPr>
            <a:normAutofit fontScale="90000"/>
          </a:bodyPr>
          <a:lstStyle/>
          <a:p>
            <a:br>
              <a:rPr lang="en-GB" dirty="0"/>
            </a:br>
            <a:r>
              <a:rPr lang="en-GB" dirty="0"/>
              <a:t>Preventing and Managing Frailty in Older People</a:t>
            </a:r>
            <a:br>
              <a:rPr lang="en-GB" dirty="0"/>
            </a:br>
            <a:r>
              <a:rPr lang="en-GB" dirty="0"/>
              <a:t>NI Frailty Network Update</a:t>
            </a:r>
            <a:br>
              <a:rPr lang="en-GB" sz="4900" b="1" dirty="0"/>
            </a:br>
            <a:br>
              <a:rPr lang="en-GB" dirty="0"/>
            </a:br>
            <a:r>
              <a:rPr lang="en-GB" dirty="0"/>
              <a:t>All Party Group for Older People</a:t>
            </a:r>
            <a:br>
              <a:rPr lang="en-GB" dirty="0"/>
            </a:br>
            <a:r>
              <a:rPr lang="en-GB" dirty="0"/>
              <a:t>Monday 22</a:t>
            </a:r>
            <a:r>
              <a:rPr lang="en-GB" baseline="30000" dirty="0"/>
              <a:t>nd</a:t>
            </a:r>
            <a:r>
              <a:rPr lang="en-GB" dirty="0"/>
              <a:t> May 2023</a:t>
            </a:r>
            <a:br>
              <a:rPr lang="en-GB" dirty="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808232"/>
            <a:ext cx="2535932" cy="1574212"/>
          </a:xfrm>
          <a:prstGeom prst="rect">
            <a:avLst/>
          </a:prstGeom>
        </p:spPr>
      </p:pic>
      <p:sp>
        <p:nvSpPr>
          <p:cNvPr id="5" name="TextBox 4">
            <a:extLst>
              <a:ext uri="{FF2B5EF4-FFF2-40B4-BE49-F238E27FC236}">
                <a16:creationId xmlns:a16="http://schemas.microsoft.com/office/drawing/2014/main" id="{1FDDEDCE-B2B6-4627-9BC7-F9E2A2B7621E}"/>
              </a:ext>
            </a:extLst>
          </p:cNvPr>
          <p:cNvSpPr txBox="1"/>
          <p:nvPr/>
        </p:nvSpPr>
        <p:spPr>
          <a:xfrm>
            <a:off x="379884" y="4772776"/>
            <a:ext cx="5328592" cy="1200329"/>
          </a:xfrm>
          <a:prstGeom prst="rect">
            <a:avLst/>
          </a:prstGeom>
          <a:noFill/>
        </p:spPr>
        <p:txBody>
          <a:bodyPr wrap="square" rtlCol="0">
            <a:spAutoFit/>
          </a:bodyPr>
          <a:lstStyle/>
          <a:p>
            <a:pPr marL="285750" indent="-285750">
              <a:buFont typeface="Arial" panose="020B0604020202020204" pitchFamily="34" charset="0"/>
              <a:buChar char="•"/>
            </a:pPr>
            <a:r>
              <a:rPr lang="en-GB" dirty="0"/>
              <a:t>Alison Patterson, Frailty Programme Manager, Public Health Agency</a:t>
            </a:r>
          </a:p>
          <a:p>
            <a:pPr marL="285750" indent="-285750">
              <a:buFont typeface="Arial" panose="020B0604020202020204" pitchFamily="34" charset="0"/>
              <a:buChar char="•"/>
            </a:pPr>
            <a:r>
              <a:rPr lang="en-GB" dirty="0"/>
              <a:t>Dr Jan Ritchie, Consultant Geriatrician. Co-chair NI Frailty network</a:t>
            </a:r>
          </a:p>
        </p:txBody>
      </p:sp>
    </p:spTree>
    <p:extLst>
      <p:ext uri="{BB962C8B-B14F-4D97-AF65-F5344CB8AC3E}">
        <p14:creationId xmlns:p14="http://schemas.microsoft.com/office/powerpoint/2010/main" val="97678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06090"/>
          </a:xfrm>
        </p:spPr>
        <p:txBody>
          <a:bodyPr>
            <a:normAutofit fontScale="90000"/>
          </a:bodyPr>
          <a:lstStyle/>
          <a:p>
            <a:r>
              <a:rPr lang="en-GB" sz="3200" b="1" dirty="0">
                <a:solidFill>
                  <a:srgbClr val="7030A0"/>
                </a:solidFill>
              </a:rPr>
              <a:t>BGS Blueprint for preventing and managing frailty in older people</a:t>
            </a:r>
          </a:p>
        </p:txBody>
      </p:sp>
      <p:sp>
        <p:nvSpPr>
          <p:cNvPr id="8" name="Content Placeholder 7"/>
          <p:cNvSpPr>
            <a:spLocks noGrp="1"/>
          </p:cNvSpPr>
          <p:nvPr>
            <p:ph sz="half" idx="1"/>
          </p:nvPr>
        </p:nvSpPr>
        <p:spPr/>
        <p:txBody>
          <a:bodyPr>
            <a:normAutofit fontScale="85000" lnSpcReduction="20000"/>
          </a:bodyPr>
          <a:lstStyle/>
          <a:p>
            <a:endParaRPr lang="en-GB"/>
          </a:p>
        </p:txBody>
      </p:sp>
      <p:sp>
        <p:nvSpPr>
          <p:cNvPr id="5" name="Content Placeholder 4"/>
          <p:cNvSpPr>
            <a:spLocks noGrp="1"/>
          </p:cNvSpPr>
          <p:nvPr>
            <p:ph sz="half" idx="2"/>
          </p:nvPr>
        </p:nvSpPr>
        <p:spPr/>
        <p:txBody>
          <a:bodyPr>
            <a:normAutofit fontScale="85000" lnSpcReduction="20000"/>
          </a:bodyPr>
          <a:lstStyle/>
          <a:p>
            <a:r>
              <a:rPr lang="en-GB" sz="2000" dirty="0"/>
              <a:t>Developed by Anne Hendry and working group from across UK</a:t>
            </a:r>
          </a:p>
          <a:p>
            <a:pPr marL="0" indent="0">
              <a:buNone/>
            </a:pPr>
            <a:endParaRPr lang="en-GB" sz="2000" dirty="0"/>
          </a:p>
          <a:p>
            <a:r>
              <a:rPr lang="en-GB" sz="2000" dirty="0"/>
              <a:t>Designed to support system leaders and commissioners</a:t>
            </a:r>
          </a:p>
          <a:p>
            <a:endParaRPr lang="en-GB" sz="2000" dirty="0"/>
          </a:p>
          <a:p>
            <a:r>
              <a:rPr lang="en-GB" sz="2000" dirty="0"/>
              <a:t>Ensure that voice of older people is heard and represented in care planning and delivery</a:t>
            </a:r>
          </a:p>
          <a:p>
            <a:endParaRPr lang="en-GB" sz="2000" dirty="0"/>
          </a:p>
          <a:p>
            <a:r>
              <a:rPr lang="en-GB" sz="2000" dirty="0"/>
              <a:t>Important that older people’s health and care are considered as its own entity and not part of general adult services</a:t>
            </a:r>
          </a:p>
          <a:p>
            <a:endParaRPr lang="en-GB" sz="2000" dirty="0"/>
          </a:p>
          <a:p>
            <a:r>
              <a:rPr lang="en-GB" sz="2000" dirty="0"/>
              <a:t>If services work for older people, they are more likely to work for the rest of the population</a:t>
            </a:r>
          </a:p>
        </p:txBody>
      </p:sp>
      <p:pic>
        <p:nvPicPr>
          <p:cNvPr id="6" name="Picture 5">
            <a:extLst>
              <a:ext uri="{FF2B5EF4-FFF2-40B4-BE49-F238E27FC236}">
                <a16:creationId xmlns:a16="http://schemas.microsoft.com/office/drawing/2014/main" id="{4FCBA6D0-52D8-42DB-8F63-6572D488F5AA}"/>
              </a:ext>
            </a:extLst>
          </p:cNvPr>
          <p:cNvPicPr>
            <a:picLocks noChangeAspect="1"/>
          </p:cNvPicPr>
          <p:nvPr/>
        </p:nvPicPr>
        <p:blipFill rotWithShape="1">
          <a:blip r:embed="rId3"/>
          <a:srcRect l="61812" t="6871" r="22438" b="23644"/>
          <a:stretch/>
        </p:blipFill>
        <p:spPr>
          <a:xfrm>
            <a:off x="491728" y="1268760"/>
            <a:ext cx="4004072" cy="4770732"/>
          </a:xfrm>
          <a:prstGeom prst="rect">
            <a:avLst/>
          </a:prstGeom>
        </p:spPr>
      </p:pic>
    </p:spTree>
    <p:extLst>
      <p:ext uri="{BB962C8B-B14F-4D97-AF65-F5344CB8AC3E}">
        <p14:creationId xmlns:p14="http://schemas.microsoft.com/office/powerpoint/2010/main" val="153881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A6A970-599C-49EE-B6D8-DB3321893B62}"/>
              </a:ext>
            </a:extLst>
          </p:cNvPr>
          <p:cNvPicPr>
            <a:picLocks noGrp="1" noChangeAspect="1"/>
          </p:cNvPicPr>
          <p:nvPr>
            <p:ph idx="1"/>
          </p:nvPr>
        </p:nvPicPr>
        <p:blipFill rotWithShape="1">
          <a:blip r:embed="rId2"/>
          <a:srcRect l="63125" t="21578" r="16750" b="19073"/>
          <a:stretch/>
        </p:blipFill>
        <p:spPr>
          <a:xfrm>
            <a:off x="1475656" y="476672"/>
            <a:ext cx="6192687" cy="6002144"/>
          </a:xfrm>
          <a:prstGeom prst="ellipse">
            <a:avLst/>
          </a:prstGeom>
        </p:spPr>
      </p:pic>
    </p:spTree>
    <p:extLst>
      <p:ext uri="{BB962C8B-B14F-4D97-AF65-F5344CB8AC3E}">
        <p14:creationId xmlns:p14="http://schemas.microsoft.com/office/powerpoint/2010/main" val="379268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1D25-2376-4923-A381-30CED776F3E3}"/>
              </a:ext>
            </a:extLst>
          </p:cNvPr>
          <p:cNvSpPr>
            <a:spLocks noGrp="1"/>
          </p:cNvSpPr>
          <p:nvPr>
            <p:ph type="title"/>
          </p:nvPr>
        </p:nvSpPr>
        <p:spPr/>
        <p:txBody>
          <a:bodyPr>
            <a:normAutofit/>
          </a:bodyPr>
          <a:lstStyle/>
          <a:p>
            <a:r>
              <a:rPr lang="en-GB" sz="3600" b="1" dirty="0">
                <a:solidFill>
                  <a:srgbClr val="7030A0"/>
                </a:solidFill>
              </a:rPr>
              <a:t>Core recommendations</a:t>
            </a:r>
          </a:p>
        </p:txBody>
      </p:sp>
      <p:sp>
        <p:nvSpPr>
          <p:cNvPr id="3" name="Content Placeholder 2">
            <a:extLst>
              <a:ext uri="{FF2B5EF4-FFF2-40B4-BE49-F238E27FC236}">
                <a16:creationId xmlns:a16="http://schemas.microsoft.com/office/drawing/2014/main" id="{55E4F11B-D88D-4D0B-986C-80ACFFFEE8C8}"/>
              </a:ext>
            </a:extLst>
          </p:cNvPr>
          <p:cNvSpPr>
            <a:spLocks noGrp="1"/>
          </p:cNvSpPr>
          <p:nvPr>
            <p:ph idx="1"/>
          </p:nvPr>
        </p:nvSpPr>
        <p:spPr/>
        <p:txBody>
          <a:bodyPr>
            <a:normAutofit fontScale="62500" lnSpcReduction="20000"/>
          </a:bodyPr>
          <a:lstStyle/>
          <a:p>
            <a:r>
              <a:rPr lang="en-GB" i="1" dirty="0"/>
              <a:t>Recommendation 1</a:t>
            </a:r>
            <a:r>
              <a:rPr lang="en-GB" dirty="0"/>
              <a:t>: Demonstrate strong system leadership that creates a shared vision for healthy ageing and preventing and managing frailty. </a:t>
            </a:r>
          </a:p>
          <a:p>
            <a:pPr marL="0" indent="0">
              <a:buNone/>
            </a:pPr>
            <a:endParaRPr lang="en-GB" dirty="0"/>
          </a:p>
          <a:p>
            <a:r>
              <a:rPr lang="en-GB" i="1" dirty="0"/>
              <a:t>Recommendation 2</a:t>
            </a:r>
            <a:r>
              <a:rPr lang="en-GB" dirty="0"/>
              <a:t>: Appoint a senior officer or nonexecutive Board member with a specific role to seek ongoing assurance on the quality of health and social care for older people and their carers. </a:t>
            </a:r>
          </a:p>
          <a:p>
            <a:pPr marL="0" indent="0">
              <a:buNone/>
            </a:pPr>
            <a:endParaRPr lang="en-GB" dirty="0"/>
          </a:p>
          <a:p>
            <a:r>
              <a:rPr lang="en-GB" i="1" dirty="0"/>
              <a:t>Recommendation 3</a:t>
            </a:r>
            <a:r>
              <a:rPr lang="en-GB" dirty="0"/>
              <a:t>: Publish baseline, then annual, State of Ageing reports on system-wide outcome indicators related to care for older people including feedback from patients and carers to reflect their experience</a:t>
            </a:r>
          </a:p>
          <a:p>
            <a:pPr marL="0" indent="0">
              <a:buNone/>
            </a:pPr>
            <a:endParaRPr lang="en-GB" dirty="0"/>
          </a:p>
          <a:p>
            <a:r>
              <a:rPr lang="en-GB" i="1" dirty="0"/>
              <a:t>Recommendation 4</a:t>
            </a:r>
            <a:r>
              <a:rPr lang="en-GB" dirty="0"/>
              <a:t>: Develop a system-wide strategy and costed implementation plan for a population health approach to the prevention and management of frailty, including a specific focus on dementia and falls. </a:t>
            </a:r>
          </a:p>
        </p:txBody>
      </p:sp>
    </p:spTree>
    <p:extLst>
      <p:ext uri="{BB962C8B-B14F-4D97-AF65-F5344CB8AC3E}">
        <p14:creationId xmlns:p14="http://schemas.microsoft.com/office/powerpoint/2010/main" val="16227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CC0F1-EC29-4F85-9B71-87B2A883F9DF}"/>
              </a:ext>
            </a:extLst>
          </p:cNvPr>
          <p:cNvSpPr>
            <a:spLocks noGrp="1"/>
          </p:cNvSpPr>
          <p:nvPr>
            <p:ph idx="1"/>
          </p:nvPr>
        </p:nvSpPr>
        <p:spPr>
          <a:xfrm>
            <a:off x="457200" y="692696"/>
            <a:ext cx="8229600" cy="5433467"/>
          </a:xfrm>
        </p:spPr>
        <p:txBody>
          <a:bodyPr>
            <a:normAutofit fontScale="70000" lnSpcReduction="20000"/>
          </a:bodyPr>
          <a:lstStyle/>
          <a:p>
            <a:r>
              <a:rPr lang="en-GB" i="1" dirty="0"/>
              <a:t>Recommendation 5</a:t>
            </a:r>
            <a:r>
              <a:rPr lang="en-GB" dirty="0"/>
              <a:t>: Commission or deliver inter-professional education that is aligned with the Skills for Health frailty core capabilities framework and builds capacity for comprehensive geriatric assessment, quality improvement and integrated practice in all disciplines across the system.</a:t>
            </a:r>
          </a:p>
          <a:p>
            <a:pPr marL="0" indent="0">
              <a:buNone/>
            </a:pPr>
            <a:endParaRPr lang="en-GB" dirty="0"/>
          </a:p>
          <a:p>
            <a:r>
              <a:rPr lang="en-GB" i="1" dirty="0"/>
              <a:t>Recommendation 6</a:t>
            </a:r>
            <a:r>
              <a:rPr lang="en-GB" dirty="0"/>
              <a:t>: Develop an integrated Workforce Plan to build adequate specialist and generalist multidisciplinary capacity and skill mix to care for older people with complex needs. </a:t>
            </a:r>
          </a:p>
          <a:p>
            <a:pPr marL="0" indent="0">
              <a:buNone/>
            </a:pPr>
            <a:endParaRPr lang="en-GB" dirty="0"/>
          </a:p>
          <a:p>
            <a:r>
              <a:rPr lang="en-GB" i="1" dirty="0"/>
              <a:t>Recommendation 7</a:t>
            </a:r>
            <a:r>
              <a:rPr lang="en-GB" dirty="0"/>
              <a:t>: Protect and preserve the right to rehabilitation for all older people who need it, in line with the principles outlined by the Community Rehabilitation Alliance.</a:t>
            </a:r>
          </a:p>
          <a:p>
            <a:pPr marL="0" indent="0">
              <a:buNone/>
            </a:pPr>
            <a:endParaRPr lang="en-GB" dirty="0"/>
          </a:p>
          <a:p>
            <a:r>
              <a:rPr lang="en-GB" i="1" dirty="0"/>
              <a:t>Recommendation 8</a:t>
            </a:r>
            <a:r>
              <a:rPr lang="en-GB" dirty="0"/>
              <a:t>: Publish an older people equality and diversity impact assessment and action plan. </a:t>
            </a:r>
          </a:p>
          <a:p>
            <a:endParaRPr lang="en-GB" dirty="0"/>
          </a:p>
        </p:txBody>
      </p:sp>
    </p:spTree>
    <p:extLst>
      <p:ext uri="{BB962C8B-B14F-4D97-AF65-F5344CB8AC3E}">
        <p14:creationId xmlns:p14="http://schemas.microsoft.com/office/powerpoint/2010/main" val="373023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0FF99-F099-476B-8BC8-97CB347FCE24}"/>
              </a:ext>
            </a:extLst>
          </p:cNvPr>
          <p:cNvSpPr>
            <a:spLocks noGrp="1"/>
          </p:cNvSpPr>
          <p:nvPr>
            <p:ph idx="1"/>
          </p:nvPr>
        </p:nvSpPr>
        <p:spPr>
          <a:xfrm>
            <a:off x="457200" y="692696"/>
            <a:ext cx="8229600" cy="5433467"/>
          </a:xfrm>
        </p:spPr>
        <p:txBody>
          <a:bodyPr>
            <a:normAutofit fontScale="77500" lnSpcReduction="20000"/>
          </a:bodyPr>
          <a:lstStyle/>
          <a:p>
            <a:pPr marL="0" indent="0">
              <a:buNone/>
            </a:pPr>
            <a:endParaRPr lang="en-GB" dirty="0"/>
          </a:p>
          <a:p>
            <a:r>
              <a:rPr lang="en-GB" i="1" dirty="0"/>
              <a:t>Recommendation 9</a:t>
            </a:r>
            <a:r>
              <a:rPr lang="en-GB" dirty="0"/>
              <a:t>: Engage and involve older people, carers and communities as equal partners with health and social care professionals in co-design, delivery and monitoring the impact of these services and support. </a:t>
            </a:r>
          </a:p>
          <a:p>
            <a:pPr marL="0" indent="0">
              <a:buNone/>
            </a:pPr>
            <a:endParaRPr lang="en-GB" dirty="0"/>
          </a:p>
          <a:p>
            <a:r>
              <a:rPr lang="en-GB" i="1" dirty="0"/>
              <a:t>Recommendation 10</a:t>
            </a:r>
            <a:r>
              <a:rPr lang="en-GB" dirty="0"/>
              <a:t>: Provide support to enable the lived experience of older people and carers, including those with dementia and mobility, sensory or communication needs, to inform ongoing quality improvement and assurance.</a:t>
            </a:r>
          </a:p>
          <a:p>
            <a:pPr marL="0" indent="0">
              <a:buNone/>
            </a:pPr>
            <a:endParaRPr lang="en-GB" dirty="0"/>
          </a:p>
          <a:p>
            <a:r>
              <a:rPr lang="en-GB" i="1" dirty="0"/>
              <a:t>Recommendation 11</a:t>
            </a:r>
            <a:r>
              <a:rPr lang="en-GB" dirty="0"/>
              <a:t>: Work with public health, housing, community and voluntary sector partners to build social capital, mobilise community assets and adopt place-based approaches to create inclusive, compassionate age- and dementia-friendly communities</a:t>
            </a:r>
          </a:p>
          <a:p>
            <a:endParaRPr lang="en-GB" dirty="0"/>
          </a:p>
        </p:txBody>
      </p:sp>
    </p:spTree>
    <p:extLst>
      <p:ext uri="{BB962C8B-B14F-4D97-AF65-F5344CB8AC3E}">
        <p14:creationId xmlns:p14="http://schemas.microsoft.com/office/powerpoint/2010/main" val="37535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CEEB-17DD-42AB-BE50-CCB06A4936F1}"/>
              </a:ext>
            </a:extLst>
          </p:cNvPr>
          <p:cNvSpPr>
            <a:spLocks noGrp="1"/>
          </p:cNvSpPr>
          <p:nvPr>
            <p:ph type="title"/>
          </p:nvPr>
        </p:nvSpPr>
        <p:spPr>
          <a:xfrm>
            <a:off x="457200" y="274638"/>
            <a:ext cx="5554960" cy="1143000"/>
          </a:xfrm>
        </p:spPr>
        <p:txBody>
          <a:bodyPr/>
          <a:lstStyle/>
          <a:p>
            <a:r>
              <a:rPr lang="en-GB" dirty="0"/>
              <a:t>System Touchpoints</a:t>
            </a:r>
          </a:p>
        </p:txBody>
      </p:sp>
      <p:pic>
        <p:nvPicPr>
          <p:cNvPr id="4" name="Content Placeholder 3">
            <a:extLst>
              <a:ext uri="{FF2B5EF4-FFF2-40B4-BE49-F238E27FC236}">
                <a16:creationId xmlns:a16="http://schemas.microsoft.com/office/drawing/2014/main" id="{60325DA8-8524-4BAE-8BE2-7806598E73BF}"/>
              </a:ext>
            </a:extLst>
          </p:cNvPr>
          <p:cNvPicPr>
            <a:picLocks noGrp="1" noChangeAspect="1"/>
          </p:cNvPicPr>
          <p:nvPr>
            <p:ph idx="1"/>
          </p:nvPr>
        </p:nvPicPr>
        <p:blipFill rotWithShape="1">
          <a:blip r:embed="rId2"/>
          <a:srcRect l="62895" t="19514" r="15001" b="18817"/>
          <a:stretch/>
        </p:blipFill>
        <p:spPr>
          <a:xfrm>
            <a:off x="3491880" y="1417637"/>
            <a:ext cx="5544616" cy="5205105"/>
          </a:xfrm>
          <a:prstGeom prst="ellipse">
            <a:avLst/>
          </a:prstGeom>
        </p:spPr>
      </p:pic>
      <p:sp>
        <p:nvSpPr>
          <p:cNvPr id="5" name="TextBox 4"/>
          <p:cNvSpPr txBox="1"/>
          <p:nvPr/>
        </p:nvSpPr>
        <p:spPr>
          <a:xfrm>
            <a:off x="457200" y="1772816"/>
            <a:ext cx="3106688" cy="4801314"/>
          </a:xfrm>
          <a:prstGeom prst="rect">
            <a:avLst/>
          </a:prstGeom>
          <a:noFill/>
        </p:spPr>
        <p:txBody>
          <a:bodyPr wrap="square" rtlCol="0">
            <a:spAutoFit/>
          </a:bodyPr>
          <a:lstStyle/>
          <a:p>
            <a:pPr marL="285750" indent="-285750">
              <a:buFontTx/>
              <a:buChar char="-"/>
            </a:pPr>
            <a:r>
              <a:rPr lang="en-GB" dirty="0"/>
              <a:t>Not a pathway</a:t>
            </a:r>
          </a:p>
          <a:p>
            <a:pPr marL="285750" indent="-285750">
              <a:buFontTx/>
              <a:buChar char="-"/>
            </a:pPr>
            <a:r>
              <a:rPr lang="en-GB" dirty="0"/>
              <a:t>People may dip in and out at various points and stages of their life and illness</a:t>
            </a:r>
          </a:p>
          <a:p>
            <a:pPr marL="285750" indent="-285750">
              <a:buFontTx/>
              <a:buChar char="-"/>
            </a:pPr>
            <a:r>
              <a:rPr lang="en-GB" dirty="0"/>
              <a:t>Wrap around services when needed</a:t>
            </a:r>
          </a:p>
          <a:p>
            <a:pPr marL="285750" indent="-285750">
              <a:buFontTx/>
              <a:buChar char="-"/>
            </a:pPr>
            <a:r>
              <a:rPr lang="en-GB" dirty="0"/>
              <a:t>Focus on prevention and maintaining health and wellbeing</a:t>
            </a:r>
          </a:p>
          <a:p>
            <a:pPr marL="285750" indent="-285750">
              <a:buFontTx/>
              <a:buChar char="-"/>
            </a:pPr>
            <a:r>
              <a:rPr lang="en-GB" dirty="0"/>
              <a:t>Focus on care delivered in the community including care homes</a:t>
            </a:r>
          </a:p>
          <a:p>
            <a:pPr marL="285750" indent="-285750">
              <a:buFontTx/>
              <a:buChar char="-"/>
            </a:pPr>
            <a:r>
              <a:rPr lang="en-GB" dirty="0"/>
              <a:t>Holistic and multidisciplinary care</a:t>
            </a:r>
          </a:p>
          <a:p>
            <a:pPr marL="285750" indent="-285750">
              <a:buFontTx/>
              <a:buChar char="-"/>
            </a:pPr>
            <a:r>
              <a:rPr lang="en-GB" dirty="0"/>
              <a:t>Strong emphasis on rehabilitation services and maintaining independence</a:t>
            </a:r>
          </a:p>
        </p:txBody>
      </p:sp>
    </p:spTree>
    <p:extLst>
      <p:ext uri="{BB962C8B-B14F-4D97-AF65-F5344CB8AC3E}">
        <p14:creationId xmlns:p14="http://schemas.microsoft.com/office/powerpoint/2010/main" val="391040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2" descr="image001">
            <a:extLst>
              <a:ext uri="{FF2B5EF4-FFF2-40B4-BE49-F238E27FC236}">
                <a16:creationId xmlns:a16="http://schemas.microsoft.com/office/drawing/2014/main" id="{E6164E31-18F4-4B43-84AF-BF1A5BF46E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631" y="386655"/>
            <a:ext cx="1659873" cy="6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656152" y="2086355"/>
            <a:ext cx="3150187" cy="1221868"/>
          </a:xfrm>
          <a:prstGeom prst="roundRect">
            <a:avLst>
              <a:gd name="adj" fmla="val 0"/>
            </a:avLst>
          </a:prstGeom>
          <a:solidFill>
            <a:srgbClr val="E5E5E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ounded Rectangle 19"/>
          <p:cNvSpPr/>
          <p:nvPr/>
        </p:nvSpPr>
        <p:spPr>
          <a:xfrm>
            <a:off x="4415803" y="3606275"/>
            <a:ext cx="4607066" cy="2097697"/>
          </a:xfrm>
          <a:prstGeom prst="roundRect">
            <a:avLst>
              <a:gd name="adj" fmla="val 0"/>
            </a:avLst>
          </a:prstGeom>
          <a:solidFill>
            <a:srgbClr val="E5E5E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Roboto"/>
                <a:ea typeface="+mn-ea"/>
                <a:cs typeface="+mn-cs"/>
              </a:rPr>
              <a:t>• 97% </a:t>
            </a:r>
            <a:r>
              <a:rPr kumimoji="0" lang="en-GB" sz="1200" b="0" i="0" u="none" strike="noStrike" kern="1200" cap="none" spc="0" normalizeH="0" baseline="0" noProof="0" dirty="0">
                <a:ln>
                  <a:noFill/>
                </a:ln>
                <a:solidFill>
                  <a:srgbClr val="000000"/>
                </a:solidFill>
                <a:effectLst/>
                <a:uLnTx/>
                <a:uFillTx/>
                <a:latin typeface="Roboto"/>
                <a:ea typeface="+mn-ea"/>
                <a:cs typeface="+mn-cs"/>
              </a:rPr>
              <a:t>of residents no longer felt afraid of falling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Roboto"/>
                <a:ea typeface="+mn-ea"/>
                <a:cs typeface="+mn-cs"/>
              </a:rPr>
              <a:t>• </a:t>
            </a:r>
            <a:r>
              <a:rPr kumimoji="0" lang="en-GB" sz="1100" b="1" i="0" u="none" strike="noStrike" kern="1200" cap="none" spc="0" normalizeH="0" baseline="0" noProof="0" dirty="0">
                <a:ln>
                  <a:noFill/>
                </a:ln>
                <a:solidFill>
                  <a:srgbClr val="000000"/>
                </a:solidFill>
                <a:effectLst/>
                <a:uLnTx/>
                <a:uFillTx/>
                <a:latin typeface="Roboto"/>
                <a:ea typeface="+mn-ea"/>
                <a:cs typeface="+mn-cs"/>
              </a:rPr>
              <a:t>82% </a:t>
            </a:r>
            <a:r>
              <a:rPr kumimoji="0" lang="en-GB" sz="1100" b="0" i="0" u="none" strike="noStrike" kern="1200" cap="none" spc="0" normalizeH="0" baseline="0" noProof="0" dirty="0">
                <a:ln>
                  <a:noFill/>
                </a:ln>
                <a:solidFill>
                  <a:srgbClr val="000000"/>
                </a:solidFill>
                <a:effectLst/>
                <a:uLnTx/>
                <a:uFillTx/>
                <a:latin typeface="Roboto"/>
                <a:ea typeface="+mn-ea"/>
                <a:cs typeface="+mn-cs"/>
              </a:rPr>
              <a:t>of residents reported that they knew how to move safely to reduce the risk of falls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Roboto"/>
                <a:ea typeface="+mn-ea"/>
                <a:cs typeface="+mn-cs"/>
              </a:rPr>
              <a:t>• 82% </a:t>
            </a:r>
            <a:r>
              <a:rPr kumimoji="0" lang="en-GB" sz="1100" b="0" i="0" u="none" strike="noStrike" kern="1200" cap="none" spc="0" normalizeH="0" baseline="0" noProof="0" dirty="0">
                <a:ln>
                  <a:noFill/>
                </a:ln>
                <a:solidFill>
                  <a:srgbClr val="000000"/>
                </a:solidFill>
                <a:effectLst/>
                <a:uLnTx/>
                <a:uFillTx/>
                <a:latin typeface="Roboto"/>
                <a:ea typeface="+mn-ea"/>
                <a:cs typeface="+mn-cs"/>
              </a:rPr>
              <a:t>of residents reported that they felt safe and confident moving around the home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Roboto"/>
                <a:ea typeface="+mn-ea"/>
                <a:cs typeface="+mn-cs"/>
              </a:rPr>
              <a:t>• 93% </a:t>
            </a:r>
            <a:r>
              <a:rPr kumimoji="0" lang="en-GB" sz="1100" b="0" i="0" u="none" strike="noStrike" kern="1200" cap="none" spc="0" normalizeH="0" baseline="0" noProof="0" dirty="0">
                <a:ln>
                  <a:noFill/>
                </a:ln>
                <a:solidFill>
                  <a:srgbClr val="000000"/>
                </a:solidFill>
                <a:effectLst/>
                <a:uLnTx/>
                <a:uFillTx/>
                <a:latin typeface="Roboto"/>
                <a:ea typeface="+mn-ea"/>
                <a:cs typeface="+mn-cs"/>
              </a:rPr>
              <a:t>of residents said they had all the equipment to help them move more safely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Roboto"/>
                <a:ea typeface="+mn-ea"/>
                <a:cs typeface="+mn-cs"/>
              </a:rPr>
              <a:t>• 91% </a:t>
            </a:r>
            <a:r>
              <a:rPr kumimoji="0" lang="en-GB" sz="1100" b="0" i="0" u="none" strike="noStrike" kern="1200" cap="none" spc="0" normalizeH="0" baseline="0" noProof="0" dirty="0">
                <a:ln>
                  <a:noFill/>
                </a:ln>
                <a:solidFill>
                  <a:srgbClr val="000000"/>
                </a:solidFill>
                <a:effectLst/>
                <a:uLnTx/>
                <a:uFillTx/>
                <a:latin typeface="Roboto"/>
                <a:ea typeface="+mn-ea"/>
                <a:cs typeface="+mn-cs"/>
              </a:rPr>
              <a:t>of residents felt less worried about tripping and falling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Roboto"/>
                <a:ea typeface="+mn-ea"/>
                <a:cs typeface="+mn-cs"/>
              </a:rPr>
              <a:t>• 50% </a:t>
            </a:r>
            <a:r>
              <a:rPr kumimoji="0" lang="en-GB" sz="1100" b="0" i="0" u="none" strike="noStrike" kern="1200" cap="none" spc="0" normalizeH="0" baseline="0" noProof="0" dirty="0">
                <a:ln>
                  <a:noFill/>
                </a:ln>
                <a:solidFill>
                  <a:srgbClr val="000000"/>
                </a:solidFill>
                <a:effectLst/>
                <a:uLnTx/>
                <a:uFillTx/>
                <a:latin typeface="Roboto"/>
                <a:ea typeface="+mn-ea"/>
                <a:cs typeface="+mn-cs"/>
              </a:rPr>
              <a:t>of staff felt confident in promoting safer mobility in their residents at the start of testing, this increased to </a:t>
            </a:r>
            <a:r>
              <a:rPr kumimoji="0" lang="en-GB" sz="1100" b="1" i="0" u="none" strike="noStrike" kern="1200" cap="none" spc="0" normalizeH="0" baseline="0" noProof="0" dirty="0">
                <a:ln>
                  <a:noFill/>
                </a:ln>
                <a:solidFill>
                  <a:srgbClr val="000000"/>
                </a:solidFill>
                <a:effectLst/>
                <a:uLnTx/>
                <a:uFillTx/>
                <a:latin typeface="Roboto"/>
                <a:ea typeface="+mn-ea"/>
                <a:cs typeface="+mn-cs"/>
              </a:rPr>
              <a:t>82% </a:t>
            </a:r>
            <a:r>
              <a:rPr kumimoji="0" lang="en-GB" sz="1100" b="0" i="0" u="none" strike="noStrike" kern="1200" cap="none" spc="0" normalizeH="0" baseline="0" noProof="0" dirty="0">
                <a:ln>
                  <a:noFill/>
                </a:ln>
                <a:solidFill>
                  <a:srgbClr val="000000"/>
                </a:solidFill>
                <a:effectLst/>
                <a:uLnTx/>
                <a:uFillTx/>
                <a:latin typeface="Roboto"/>
                <a:ea typeface="+mn-ea"/>
                <a:cs typeface="+mn-cs"/>
              </a:rPr>
              <a:t>post testing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Roboto"/>
                <a:ea typeface="+mn-ea"/>
                <a:cs typeface="+mn-cs"/>
              </a:rPr>
              <a:t>• 68% </a:t>
            </a:r>
            <a:r>
              <a:rPr kumimoji="0" lang="en-GB" sz="1100" b="0" i="0" u="none" strike="noStrike" kern="1200" cap="none" spc="0" normalizeH="0" baseline="0" noProof="0" dirty="0">
                <a:ln>
                  <a:noFill/>
                </a:ln>
                <a:solidFill>
                  <a:srgbClr val="000000"/>
                </a:solidFill>
                <a:effectLst/>
                <a:uLnTx/>
                <a:uFillTx/>
                <a:latin typeface="Roboto"/>
                <a:ea typeface="+mn-ea"/>
                <a:cs typeface="+mn-cs"/>
              </a:rPr>
              <a:t>of staff felt confidence in managing a resident fall at the start of testing, this increased to </a:t>
            </a:r>
            <a:r>
              <a:rPr kumimoji="0" lang="en-GB" sz="1100" b="1" i="0" u="none" strike="noStrike" kern="1200" cap="none" spc="0" normalizeH="0" baseline="0" noProof="0" dirty="0">
                <a:ln>
                  <a:noFill/>
                </a:ln>
                <a:solidFill>
                  <a:srgbClr val="000000"/>
                </a:solidFill>
                <a:effectLst/>
                <a:uLnTx/>
                <a:uFillTx/>
                <a:latin typeface="Roboto"/>
                <a:ea typeface="+mn-ea"/>
                <a:cs typeface="+mn-cs"/>
              </a:rPr>
              <a:t>82% </a:t>
            </a:r>
            <a:r>
              <a:rPr kumimoji="0" lang="en-GB" sz="1100" b="0" i="0" u="none" strike="noStrike" kern="1200" cap="none" spc="0" normalizeH="0" baseline="0" noProof="0" dirty="0">
                <a:ln>
                  <a:noFill/>
                </a:ln>
                <a:solidFill>
                  <a:srgbClr val="000000"/>
                </a:solidFill>
                <a:effectLst/>
                <a:uLnTx/>
                <a:uFillTx/>
                <a:latin typeface="Roboto"/>
                <a:ea typeface="+mn-ea"/>
                <a:cs typeface="+mn-cs"/>
              </a:rPr>
              <a:t>post testing</a:t>
            </a:r>
            <a:r>
              <a:rPr kumimoji="0" lang="en-GB" sz="1200" b="0" i="0" u="none" strike="noStrike" kern="1200" cap="none" spc="0" normalizeH="0" baseline="0" noProof="0" dirty="0">
                <a:ln>
                  <a:noFill/>
                </a:ln>
                <a:solidFill>
                  <a:srgbClr val="000000"/>
                </a:solidFill>
                <a:effectLst/>
                <a:uLnTx/>
                <a:uFillTx/>
                <a:latin typeface="Roboto"/>
                <a:ea typeface="+mn-ea"/>
                <a:cs typeface="+mn-cs"/>
              </a:rPr>
              <a:t>.</a:t>
            </a: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ounded Rectangle 20"/>
          <p:cNvSpPr/>
          <p:nvPr/>
        </p:nvSpPr>
        <p:spPr>
          <a:xfrm>
            <a:off x="135071" y="5958640"/>
            <a:ext cx="8889993" cy="821119"/>
          </a:xfrm>
          <a:prstGeom prst="roundRect">
            <a:avLst>
              <a:gd name="adj" fmla="val 0"/>
            </a:avLst>
          </a:prstGeom>
          <a:solidFill>
            <a:srgbClr val="E5E5E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214"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2656152" y="1702427"/>
            <a:ext cx="3150187" cy="375283"/>
          </a:xfrm>
          <a:prstGeom prst="rect">
            <a:avLst/>
          </a:prstGeom>
          <a:solidFill>
            <a:srgbClr val="12B6CA"/>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Involvement</a:t>
            </a:r>
          </a:p>
        </p:txBody>
      </p:sp>
      <p:sp>
        <p:nvSpPr>
          <p:cNvPr id="31" name="Rectangle 30"/>
          <p:cNvSpPr/>
          <p:nvPr/>
        </p:nvSpPr>
        <p:spPr>
          <a:xfrm>
            <a:off x="4415958" y="3414964"/>
            <a:ext cx="4607066" cy="244451"/>
          </a:xfrm>
          <a:prstGeom prst="rect">
            <a:avLst/>
          </a:prstGeom>
          <a:solidFill>
            <a:srgbClr val="12B6CA"/>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Measure</a:t>
            </a:r>
          </a:p>
        </p:txBody>
      </p:sp>
      <p:sp>
        <p:nvSpPr>
          <p:cNvPr id="33" name="Rectangle 32"/>
          <p:cNvSpPr/>
          <p:nvPr/>
        </p:nvSpPr>
        <p:spPr>
          <a:xfrm>
            <a:off x="135071" y="5684396"/>
            <a:ext cx="8887798" cy="274244"/>
          </a:xfrm>
          <a:prstGeom prst="rect">
            <a:avLst/>
          </a:prstGeom>
          <a:solidFill>
            <a:srgbClr val="12B6CA"/>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Next steps</a:t>
            </a:r>
          </a:p>
        </p:txBody>
      </p:sp>
      <p:sp>
        <p:nvSpPr>
          <p:cNvPr id="23" name="Rectangle 22"/>
          <p:cNvSpPr/>
          <p:nvPr/>
        </p:nvSpPr>
        <p:spPr>
          <a:xfrm>
            <a:off x="135071" y="1696377"/>
            <a:ext cx="2419345" cy="389978"/>
          </a:xfrm>
          <a:prstGeom prst="rect">
            <a:avLst/>
          </a:prstGeom>
          <a:solidFill>
            <a:srgbClr val="12B6CA"/>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Aim</a:t>
            </a:r>
          </a:p>
        </p:txBody>
      </p:sp>
      <p:sp>
        <p:nvSpPr>
          <p:cNvPr id="24" name="Rounded Rectangle 23"/>
          <p:cNvSpPr/>
          <p:nvPr/>
        </p:nvSpPr>
        <p:spPr>
          <a:xfrm>
            <a:off x="135071" y="2077714"/>
            <a:ext cx="2419345" cy="1230509"/>
          </a:xfrm>
          <a:prstGeom prst="roundRect">
            <a:avLst>
              <a:gd name="adj" fmla="val 0"/>
            </a:avLst>
          </a:prstGeom>
          <a:solidFill>
            <a:srgbClr val="E5E5E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326578" marR="0" lvl="0" indent="-326578" algn="l" defTabSz="9140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ounded Rectangle 24"/>
          <p:cNvSpPr/>
          <p:nvPr/>
        </p:nvSpPr>
        <p:spPr>
          <a:xfrm>
            <a:off x="5912225" y="2096719"/>
            <a:ext cx="3065418" cy="1287714"/>
          </a:xfrm>
          <a:prstGeom prst="roundRect">
            <a:avLst>
              <a:gd name="adj" fmla="val 0"/>
            </a:avLst>
          </a:prstGeom>
          <a:solidFill>
            <a:srgbClr val="E5E5E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008"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Codesigned  a Regional falls Pathway and Bundle</a:t>
            </a:r>
          </a:p>
          <a:p>
            <a:pPr marL="171450" marR="0" lvl="0" indent="-171450" algn="l" defTabSz="9140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Safer Mobility</a:t>
            </a:r>
          </a:p>
          <a:p>
            <a:pPr marL="171450" marR="0" lvl="0" indent="-171450" algn="l" defTabSz="9140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Management of falls</a:t>
            </a:r>
          </a:p>
          <a:p>
            <a:pPr marL="171450" marR="0" lvl="0" indent="-171450" algn="l" defTabSz="9140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Learning from Falls</a:t>
            </a: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5908075" y="1696407"/>
            <a:ext cx="3069568" cy="389948"/>
          </a:xfrm>
          <a:prstGeom prst="rect">
            <a:avLst/>
          </a:prstGeom>
          <a:solidFill>
            <a:srgbClr val="12B6CA"/>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Change ideas</a:t>
            </a:r>
          </a:p>
        </p:txBody>
      </p:sp>
      <p:sp>
        <p:nvSpPr>
          <p:cNvPr id="37" name="Rectangle 36"/>
          <p:cNvSpPr/>
          <p:nvPr/>
        </p:nvSpPr>
        <p:spPr>
          <a:xfrm>
            <a:off x="134666" y="3407235"/>
            <a:ext cx="4195805" cy="245658"/>
          </a:xfrm>
          <a:prstGeom prst="rect">
            <a:avLst/>
          </a:prstGeom>
          <a:solidFill>
            <a:srgbClr val="12B6CA"/>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mn-cs"/>
              </a:rPr>
              <a:t>The project was led by the Frailty Network delivering to ECCF</a:t>
            </a:r>
          </a:p>
        </p:txBody>
      </p:sp>
      <p:sp>
        <p:nvSpPr>
          <p:cNvPr id="16" name="Rectangle 15"/>
          <p:cNvSpPr/>
          <p:nvPr/>
        </p:nvSpPr>
        <p:spPr>
          <a:xfrm>
            <a:off x="907110" y="816490"/>
            <a:ext cx="578424" cy="88734"/>
          </a:xfrm>
          <a:prstGeom prst="rect">
            <a:avLst/>
          </a:prstGeom>
          <a:ln>
            <a:no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49179" y="2071719"/>
            <a:ext cx="250108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100" b="0" i="0" u="none" strike="noStrike" kern="1200" cap="none" spc="0" normalizeH="0" baseline="0" noProof="0" dirty="0">
                <a:ln>
                  <a:noFill/>
                </a:ln>
                <a:solidFill>
                  <a:prstClr val="black"/>
                </a:solidFill>
                <a:effectLst/>
                <a:uLnTx/>
                <a:uFillTx/>
                <a:latin typeface="Roboto"/>
                <a:ea typeface="+mn-ea"/>
                <a:cs typeface="+mn-cs"/>
              </a:rPr>
              <a:t>To improve resident experience and quality of life to 80% and reduce risk of falls by 30%  in 18 care homes in NI by March 2023;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Roboto"/>
                <a:ea typeface="+mn-ea"/>
                <a:cs typeface="+mn-cs"/>
              </a:rPr>
              <a:t>Why-Falls are significant issue in NI for our whole HSC system and ultimately for the residents QOL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118936" y="5992678"/>
            <a:ext cx="8903933" cy="769441"/>
          </a:xfrm>
          <a:prstGeom prst="rect">
            <a:avLst/>
          </a:prstGeom>
          <a:noFill/>
        </p:spPr>
        <p:txBody>
          <a:bodyPr wrap="square" rtlCol="0">
            <a:spAutoFit/>
          </a:bodyPr>
          <a:lstStyle/>
          <a:p>
            <a:pPr marL="285750" marR="0" lvl="0" indent="-285750" algn="l" defTabSz="914008"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Phase 3 of the Falls in Care Homes Project-Using technology, communication and meaningful activity.</a:t>
            </a:r>
          </a:p>
          <a:p>
            <a:pPr marL="285750" marR="0" lvl="0" indent="-285750" algn="l" defTabSz="914008"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Falls in care homes eLearning with CEC</a:t>
            </a:r>
          </a:p>
          <a:p>
            <a:pPr marL="285750" marR="0" lvl="0" indent="-285750" algn="l" defTabSz="914008"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Write up of ECCF FFA with key recommendations May 2023</a:t>
            </a:r>
          </a:p>
          <a:p>
            <a:pPr marL="285750" marR="0" lvl="0" indent="-285750" algn="l" defTabSz="914008"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Roboto"/>
                <a:ea typeface="+mn-ea"/>
                <a:cs typeface="+mn-cs"/>
              </a:rPr>
              <a:t>Sustainability and spread workplan</a:t>
            </a:r>
          </a:p>
        </p:txBody>
      </p:sp>
      <p:sp>
        <p:nvSpPr>
          <p:cNvPr id="27" name="TextBox 26"/>
          <p:cNvSpPr txBox="1"/>
          <p:nvPr/>
        </p:nvSpPr>
        <p:spPr>
          <a:xfrm>
            <a:off x="2636158" y="2053000"/>
            <a:ext cx="3252340" cy="1107996"/>
          </a:xfrm>
          <a:prstGeom prst="rect">
            <a:avLst/>
          </a:prstGeom>
          <a:noFill/>
        </p:spPr>
        <p:txBody>
          <a:bodyPr wrap="square" rtlCol="0">
            <a:spAutoFit/>
          </a:bodyPr>
          <a:lstStyle/>
          <a:p>
            <a:pPr marL="0" marR="0" lvl="0" indent="0" algn="l" defTabSz="914008"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Roboto"/>
                <a:ea typeface="+mn-ea"/>
                <a:cs typeface="+mn-cs"/>
              </a:rPr>
              <a:t>Collective NI leadership across complex system. Key stakeholder </a:t>
            </a:r>
            <a:r>
              <a:rPr kumimoji="0" lang="en-US" sz="1100" b="1" i="0" u="none" strike="noStrike" kern="1200" cap="none" spc="0" normalizeH="0" baseline="0" noProof="0" dirty="0">
                <a:ln>
                  <a:noFill/>
                </a:ln>
                <a:solidFill>
                  <a:srgbClr val="FF0000"/>
                </a:solidFill>
                <a:effectLst/>
                <a:uLnTx/>
                <a:uFillTx/>
                <a:latin typeface="Roboto"/>
                <a:ea typeface="+mn-ea"/>
                <a:cs typeface="+mn-cs"/>
              </a:rPr>
              <a:t>codesign </a:t>
            </a:r>
            <a:r>
              <a:rPr kumimoji="0" lang="en-US" sz="1100" b="0" i="0" u="none" strike="noStrike" kern="1200" cap="none" spc="0" normalizeH="0" baseline="0" noProof="0" dirty="0">
                <a:ln>
                  <a:noFill/>
                </a:ln>
                <a:solidFill>
                  <a:prstClr val="black"/>
                </a:solidFill>
                <a:effectLst/>
                <a:uLnTx/>
                <a:uFillTx/>
                <a:latin typeface="Roboto"/>
                <a:ea typeface="+mn-ea"/>
                <a:cs typeface="+mn-cs"/>
              </a:rPr>
              <a:t>and involvement across 18 NI Partner Care Homes (nursing  and residential) service users and families,HCPs, ALBs, Primary , Emergency and secondary care, statutory and Independent sectors.</a:t>
            </a:r>
            <a:endParaRPr kumimoji="0" lang="en-GB" sz="1100" b="0" i="0" u="none" strike="noStrike" kern="1200" cap="none" spc="0" normalizeH="0" baseline="0" noProof="0" dirty="0">
              <a:ln>
                <a:noFill/>
              </a:ln>
              <a:solidFill>
                <a:prstClr val="black"/>
              </a:solidFill>
              <a:effectLst/>
              <a:uLnTx/>
              <a:uFillTx/>
              <a:latin typeface="Roboto"/>
              <a:ea typeface="+mn-ea"/>
              <a:cs typeface="+mn-cs"/>
            </a:endParaRPr>
          </a:p>
        </p:txBody>
      </p:sp>
      <p:sp>
        <p:nvSpPr>
          <p:cNvPr id="2" name="Rectangle 1"/>
          <p:cNvSpPr/>
          <p:nvPr/>
        </p:nvSpPr>
        <p:spPr>
          <a:xfrm>
            <a:off x="2894058" y="92192"/>
            <a:ext cx="3014017" cy="919754"/>
          </a:xfrm>
          <a:prstGeom prst="rect">
            <a:avLst/>
          </a:prstGeom>
          <a:noFill/>
          <a:ln w="38100">
            <a:solidFill>
              <a:srgbClr val="12B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ounded Rectangle 28"/>
          <p:cNvSpPr/>
          <p:nvPr/>
        </p:nvSpPr>
        <p:spPr>
          <a:xfrm>
            <a:off x="149011" y="1118792"/>
            <a:ext cx="8828215" cy="500891"/>
          </a:xfrm>
          <a:prstGeom prst="roundRect">
            <a:avLst>
              <a:gd name="adj" fmla="val 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0" i="1" u="none" strike="noStrike" kern="1200" cap="none" spc="0" normalizeH="0" baseline="0" noProof="0">
                <a:ln>
                  <a:noFill/>
                </a:ln>
                <a:solidFill>
                  <a:prstClr val="white">
                    <a:lumMod val="50000"/>
                  </a:prstClr>
                </a:solidFill>
                <a:effectLst/>
                <a:uLnTx/>
                <a:uFillTx/>
                <a:latin typeface="Calibri"/>
                <a:ea typeface="+mn-ea"/>
                <a:cs typeface="+mn-cs"/>
              </a:rPr>
              <a:t>  </a:t>
            </a: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4" name="Rounded Rectangle 23">
            <a:extLst>
              <a:ext uri="{FF2B5EF4-FFF2-40B4-BE49-F238E27FC236}">
                <a16:creationId xmlns:a16="http://schemas.microsoft.com/office/drawing/2014/main" id="{22758F08-8AF9-4FAA-9C0C-EFBAED8FDA26}"/>
              </a:ext>
            </a:extLst>
          </p:cNvPr>
          <p:cNvSpPr/>
          <p:nvPr/>
        </p:nvSpPr>
        <p:spPr>
          <a:xfrm>
            <a:off x="134666" y="3660623"/>
            <a:ext cx="4195805" cy="1924761"/>
          </a:xfrm>
          <a:prstGeom prst="roundRect">
            <a:avLst>
              <a:gd name="adj" fmla="val 0"/>
            </a:avLst>
          </a:prstGeom>
          <a:solidFill>
            <a:srgbClr val="E5E5E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l" defTabSz="91400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id="{2139814B-FD48-4FC8-A73D-994614D72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465" y="212270"/>
            <a:ext cx="1330561" cy="711061"/>
          </a:xfrm>
          <a:prstGeom prst="rect">
            <a:avLst/>
          </a:prstGeom>
        </p:spPr>
      </p:pic>
      <p:sp>
        <p:nvSpPr>
          <p:cNvPr id="6" name="TextBox 5">
            <a:extLst>
              <a:ext uri="{FF2B5EF4-FFF2-40B4-BE49-F238E27FC236}">
                <a16:creationId xmlns:a16="http://schemas.microsoft.com/office/drawing/2014/main" id="{211461F3-790B-4251-9169-5FD34E5D0D58}"/>
              </a:ext>
            </a:extLst>
          </p:cNvPr>
          <p:cNvSpPr txBox="1"/>
          <p:nvPr/>
        </p:nvSpPr>
        <p:spPr>
          <a:xfrm>
            <a:off x="520685" y="4102414"/>
            <a:ext cx="2762446"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Photo of team/project location/change idea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65D8F9DC-D3DD-4597-8B59-E8C17F9F66A1}"/>
              </a:ext>
            </a:extLst>
          </p:cNvPr>
          <p:cNvSpPr/>
          <p:nvPr/>
        </p:nvSpPr>
        <p:spPr>
          <a:xfrm>
            <a:off x="134666" y="1166616"/>
            <a:ext cx="8744584" cy="523220"/>
          </a:xfrm>
          <a:prstGeom prst="rect">
            <a:avLst/>
          </a:prstGeom>
        </p:spPr>
        <p:txBody>
          <a:bodyPr wrap="square">
            <a:spAutoFit/>
          </a:bodyP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7030A0"/>
                </a:solidFill>
                <a:effectLst/>
                <a:uLnTx/>
                <a:uFillTx/>
                <a:latin typeface="Calibri"/>
                <a:ea typeface="+mn-ea"/>
                <a:cs typeface="+mn-cs"/>
              </a:rPr>
              <a:t>When the post falls management guideline and falls checklist and review document were utilised, results indicate an increase in people living and working in Care Homes feeling confident about safer mobility.</a:t>
            </a:r>
            <a:endParaRPr kumimoji="0" lang="en-GB" sz="1400" b="1"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F2B13DAB-EFD3-4D3A-9C75-01BD3482AB38}"/>
              </a:ext>
            </a:extLst>
          </p:cNvPr>
          <p:cNvSpPr txBox="1"/>
          <p:nvPr/>
        </p:nvSpPr>
        <p:spPr>
          <a:xfrm>
            <a:off x="2554416" y="431654"/>
            <a:ext cx="369152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Regional Falls in Care Homes Pathway </a:t>
            </a:r>
          </a:p>
        </p:txBody>
      </p:sp>
      <p:sp>
        <p:nvSpPr>
          <p:cNvPr id="9" name="TextBox 8">
            <a:extLst>
              <a:ext uri="{FF2B5EF4-FFF2-40B4-BE49-F238E27FC236}">
                <a16:creationId xmlns:a16="http://schemas.microsoft.com/office/drawing/2014/main" id="{0AD15C0D-51B1-4DBC-A055-F0502826D288}"/>
              </a:ext>
            </a:extLst>
          </p:cNvPr>
          <p:cNvSpPr txBox="1"/>
          <p:nvPr/>
        </p:nvSpPr>
        <p:spPr>
          <a:xfrm>
            <a:off x="3312484" y="151499"/>
            <a:ext cx="217538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B6CA"/>
                </a:solidFill>
                <a:effectLst/>
                <a:uLnTx/>
                <a:uFillTx/>
                <a:latin typeface="Calibri"/>
                <a:ea typeface="+mn-ea"/>
                <a:cs typeface="+mn-cs"/>
              </a:rPr>
              <a:t>CARE HOMES</a:t>
            </a:r>
          </a:p>
        </p:txBody>
      </p:sp>
      <p:pic>
        <p:nvPicPr>
          <p:cNvPr id="11" name="Picture 10">
            <a:extLst>
              <a:ext uri="{FF2B5EF4-FFF2-40B4-BE49-F238E27FC236}">
                <a16:creationId xmlns:a16="http://schemas.microsoft.com/office/drawing/2014/main" id="{C72D6E17-CD2E-49C5-ABBF-0FE28BD4E3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011" y="3699038"/>
            <a:ext cx="4098689" cy="1847265"/>
          </a:xfrm>
          <a:prstGeom prst="rect">
            <a:avLst/>
          </a:prstGeom>
        </p:spPr>
      </p:pic>
      <p:pic>
        <p:nvPicPr>
          <p:cNvPr id="18" name="Picture 17">
            <a:extLst>
              <a:ext uri="{FF2B5EF4-FFF2-40B4-BE49-F238E27FC236}">
                <a16:creationId xmlns:a16="http://schemas.microsoft.com/office/drawing/2014/main" id="{F6DB9025-043D-4DC4-9AF7-B649F9DF9C1B}"/>
              </a:ext>
            </a:extLst>
          </p:cNvPr>
          <p:cNvPicPr>
            <a:picLocks noChangeAspect="1"/>
          </p:cNvPicPr>
          <p:nvPr/>
        </p:nvPicPr>
        <p:blipFill>
          <a:blip r:embed="rId5"/>
          <a:stretch>
            <a:fillRect/>
          </a:stretch>
        </p:blipFill>
        <p:spPr>
          <a:xfrm>
            <a:off x="-36730" y="53303"/>
            <a:ext cx="1630704" cy="608319"/>
          </a:xfrm>
          <a:prstGeom prst="rect">
            <a:avLst/>
          </a:prstGeom>
        </p:spPr>
      </p:pic>
      <p:pic>
        <p:nvPicPr>
          <p:cNvPr id="14" name="Picture 13">
            <a:extLst>
              <a:ext uri="{FF2B5EF4-FFF2-40B4-BE49-F238E27FC236}">
                <a16:creationId xmlns:a16="http://schemas.microsoft.com/office/drawing/2014/main" id="{43D611B4-5A74-472D-BA38-A886498AC222}"/>
              </a:ext>
            </a:extLst>
          </p:cNvPr>
          <p:cNvPicPr>
            <a:picLocks noChangeAspect="1"/>
          </p:cNvPicPr>
          <p:nvPr/>
        </p:nvPicPr>
        <p:blipFill>
          <a:blip r:embed="rId6"/>
          <a:stretch>
            <a:fillRect/>
          </a:stretch>
        </p:blipFill>
        <p:spPr>
          <a:xfrm>
            <a:off x="8144929" y="5599093"/>
            <a:ext cx="864000" cy="1174308"/>
          </a:xfrm>
          <a:prstGeom prst="rect">
            <a:avLst/>
          </a:prstGeom>
        </p:spPr>
      </p:pic>
    </p:spTree>
    <p:extLst>
      <p:ext uri="{BB962C8B-B14F-4D97-AF65-F5344CB8AC3E}">
        <p14:creationId xmlns:p14="http://schemas.microsoft.com/office/powerpoint/2010/main" val="186028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a:t>
            </a:r>
          </a:p>
        </p:txBody>
      </p:sp>
      <p:sp>
        <p:nvSpPr>
          <p:cNvPr id="3" name="Content Placeholder 2"/>
          <p:cNvSpPr>
            <a:spLocks noGrp="1"/>
          </p:cNvSpPr>
          <p:nvPr>
            <p:ph idx="1"/>
          </p:nvPr>
        </p:nvSpPr>
        <p:spPr/>
        <p:txBody>
          <a:bodyPr>
            <a:normAutofit/>
          </a:bodyPr>
          <a:lstStyle/>
          <a:p>
            <a:pPr marL="0" indent="0" algn="ctr">
              <a:buNone/>
            </a:pPr>
            <a:r>
              <a:rPr lang="en-GB" dirty="0"/>
              <a:t>Alison Patterson</a:t>
            </a:r>
          </a:p>
          <a:p>
            <a:pPr marL="0" indent="0" algn="ctr">
              <a:buNone/>
            </a:pPr>
            <a:r>
              <a:rPr lang="en-GB" dirty="0"/>
              <a:t>Alison.Patterson@hscni.net </a:t>
            </a:r>
          </a:p>
          <a:p>
            <a:pPr marL="0" indent="0" algn="ctr">
              <a:buNone/>
            </a:pPr>
            <a:endParaRPr lang="en-GB" dirty="0"/>
          </a:p>
          <a:p>
            <a:pPr marL="0" indent="0" algn="ctr">
              <a:buNone/>
            </a:pPr>
            <a:r>
              <a:rPr lang="en-GB" dirty="0"/>
              <a:t>Join the NI Frailty Network at:</a:t>
            </a:r>
          </a:p>
          <a:p>
            <a:pPr marL="0" indent="0" algn="ctr">
              <a:buNone/>
            </a:pPr>
            <a:r>
              <a:rPr lang="en-GB" dirty="0"/>
              <a:t>Frailtynetwork@hscni.net </a:t>
            </a:r>
          </a:p>
          <a:p>
            <a:pPr marL="0" indent="0" algn="ctr">
              <a:buNone/>
            </a:pPr>
            <a:endParaRPr lang="en-GB" dirty="0"/>
          </a:p>
          <a:p>
            <a:pPr marL="0" indent="0" algn="ctr">
              <a:buNone/>
            </a:pPr>
            <a:r>
              <a:rPr lang="en-GB" dirty="0"/>
              <a:t>https://frailtynetwork.hscni.net </a:t>
            </a:r>
          </a:p>
        </p:txBody>
      </p:sp>
    </p:spTree>
    <p:extLst>
      <p:ext uri="{BB962C8B-B14F-4D97-AF65-F5344CB8AC3E}">
        <p14:creationId xmlns:p14="http://schemas.microsoft.com/office/powerpoint/2010/main" val="368753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1D50-05CA-4681-B1DF-0E1C1034D9C8}"/>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10F68558-D141-49C4-A2C3-D8FB254EE4FF}"/>
              </a:ext>
            </a:extLst>
          </p:cNvPr>
          <p:cNvSpPr>
            <a:spLocks noGrp="1"/>
          </p:cNvSpPr>
          <p:nvPr>
            <p:ph idx="1"/>
          </p:nvPr>
        </p:nvSpPr>
        <p:spPr/>
        <p:txBody>
          <a:bodyPr/>
          <a:lstStyle/>
          <a:p>
            <a:pPr marL="0" indent="0">
              <a:buNone/>
            </a:pPr>
            <a:endParaRPr lang="en-GB" dirty="0"/>
          </a:p>
          <a:p>
            <a:r>
              <a:rPr lang="en-GB" dirty="0"/>
              <a:t>What is Frailty and what does it look like</a:t>
            </a:r>
          </a:p>
          <a:p>
            <a:r>
              <a:rPr lang="en-GB" dirty="0"/>
              <a:t>Demographics</a:t>
            </a:r>
          </a:p>
          <a:p>
            <a:r>
              <a:rPr lang="en-GB" dirty="0"/>
              <a:t>Role of the NI Frailty Network</a:t>
            </a:r>
          </a:p>
          <a:p>
            <a:r>
              <a:rPr lang="en-GB" dirty="0"/>
              <a:t>National links </a:t>
            </a:r>
          </a:p>
          <a:p>
            <a:r>
              <a:rPr lang="en-GB" dirty="0"/>
              <a:t>Example of work in care homes</a:t>
            </a:r>
          </a:p>
        </p:txBody>
      </p:sp>
    </p:spTree>
    <p:extLst>
      <p:ext uri="{BB962C8B-B14F-4D97-AF65-F5344CB8AC3E}">
        <p14:creationId xmlns:p14="http://schemas.microsoft.com/office/powerpoint/2010/main" val="342747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864077"/>
                </a:solidFill>
              </a:rPr>
              <a:t>Frailty Syndromes</a:t>
            </a:r>
          </a:p>
        </p:txBody>
      </p:sp>
      <p:sp>
        <p:nvSpPr>
          <p:cNvPr id="3" name="Content Placeholder 2"/>
          <p:cNvSpPr>
            <a:spLocks noGrp="1"/>
          </p:cNvSpPr>
          <p:nvPr>
            <p:ph idx="1"/>
          </p:nvPr>
        </p:nvSpPr>
        <p:spPr/>
        <p:txBody>
          <a:bodyPr>
            <a:normAutofit lnSpcReduction="10000"/>
          </a:bodyPr>
          <a:lstStyle/>
          <a:p>
            <a:pPr marL="457200" indent="-457200"/>
            <a:r>
              <a:rPr lang="en-GB" altLang="en-US" dirty="0"/>
              <a:t>Falls</a:t>
            </a:r>
          </a:p>
          <a:p>
            <a:pPr marL="457200" indent="-457200"/>
            <a:r>
              <a:rPr lang="en-GB" altLang="en-US" dirty="0"/>
              <a:t>Continence issues</a:t>
            </a:r>
          </a:p>
          <a:p>
            <a:pPr marL="457200" indent="-457200"/>
            <a:r>
              <a:rPr lang="en-GB" altLang="en-US" dirty="0"/>
              <a:t>Poly Pharmacy (more than 5 medications)</a:t>
            </a:r>
          </a:p>
          <a:p>
            <a:pPr marL="457200" indent="-457200"/>
            <a:r>
              <a:rPr lang="en-GB" altLang="en-US" dirty="0"/>
              <a:t>Mild Cognitive disorder</a:t>
            </a:r>
          </a:p>
          <a:p>
            <a:pPr marL="457200" indent="-457200"/>
            <a:r>
              <a:rPr lang="en-GB" altLang="en-US" dirty="0"/>
              <a:t>Immobility</a:t>
            </a:r>
          </a:p>
          <a:p>
            <a:pPr marL="0" indent="0"/>
            <a:endParaRPr lang="en-GB" altLang="en-US" dirty="0"/>
          </a:p>
          <a:p>
            <a:pPr marL="457200" indent="-457200"/>
            <a:r>
              <a:rPr lang="en-GB" altLang="en-US" b="1" dirty="0">
                <a:solidFill>
                  <a:schemeClr val="accent4">
                    <a:lumMod val="75000"/>
                  </a:schemeClr>
                </a:solidFill>
              </a:rPr>
              <a:t>Social Isolation and Loneliness </a:t>
            </a:r>
          </a:p>
          <a:p>
            <a:pPr marL="457200" indent="-457200"/>
            <a:r>
              <a:rPr lang="en-GB" altLang="en-US" b="1" dirty="0">
                <a:solidFill>
                  <a:schemeClr val="accent4">
                    <a:lumMod val="75000"/>
                  </a:schemeClr>
                </a:solidFill>
              </a:rPr>
              <a:t>Nutrition</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5645376"/>
            <a:ext cx="1728192" cy="1072797"/>
          </a:xfrm>
          <a:prstGeom prst="rect">
            <a:avLst/>
          </a:prstGeom>
        </p:spPr>
      </p:pic>
    </p:spTree>
    <p:extLst>
      <p:ext uri="{BB962C8B-B14F-4D97-AF65-F5344CB8AC3E}">
        <p14:creationId xmlns:p14="http://schemas.microsoft.com/office/powerpoint/2010/main" val="162023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7875197" cy="447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0152" y="6201847"/>
            <a:ext cx="2464008" cy="369332"/>
          </a:xfrm>
          <a:prstGeom prst="rect">
            <a:avLst/>
          </a:prstGeom>
          <a:noFill/>
        </p:spPr>
        <p:txBody>
          <a:bodyPr wrap="none" rtlCol="0">
            <a:spAutoFit/>
          </a:bodyPr>
          <a:lstStyle/>
          <a:p>
            <a:r>
              <a:rPr lang="en-GB" dirty="0"/>
              <a:t>British Geriatrics Society</a:t>
            </a:r>
          </a:p>
        </p:txBody>
      </p:sp>
      <p:sp>
        <p:nvSpPr>
          <p:cNvPr id="2" name="TextBox 1"/>
          <p:cNvSpPr txBox="1"/>
          <p:nvPr/>
        </p:nvSpPr>
        <p:spPr>
          <a:xfrm>
            <a:off x="683568" y="647110"/>
            <a:ext cx="5296771" cy="523220"/>
          </a:xfrm>
          <a:prstGeom prst="rect">
            <a:avLst/>
          </a:prstGeom>
          <a:noFill/>
        </p:spPr>
        <p:txBody>
          <a:bodyPr wrap="none" rtlCol="0">
            <a:spAutoFit/>
          </a:bodyPr>
          <a:lstStyle/>
          <a:p>
            <a:r>
              <a:rPr lang="en-GB" sz="2800" b="1" dirty="0"/>
              <a:t>Impact of Frailty on Independence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156" y="372321"/>
            <a:ext cx="1728192" cy="1072797"/>
          </a:xfrm>
          <a:prstGeom prst="rect">
            <a:avLst/>
          </a:prstGeom>
        </p:spPr>
      </p:pic>
    </p:spTree>
    <p:extLst>
      <p:ext uri="{BB962C8B-B14F-4D97-AF65-F5344CB8AC3E}">
        <p14:creationId xmlns:p14="http://schemas.microsoft.com/office/powerpoint/2010/main" val="204347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87FF236-CC99-4FB7-A4AA-7F76DE8931AF}"/>
              </a:ext>
            </a:extLst>
          </p:cNvPr>
          <p:cNvGraphicFramePr>
            <a:graphicFrameLocks noGrp="1"/>
          </p:cNvGraphicFramePr>
          <p:nvPr>
            <p:extLst>
              <p:ext uri="{D42A27DB-BD31-4B8C-83A1-F6EECF244321}">
                <p14:modId xmlns:p14="http://schemas.microsoft.com/office/powerpoint/2010/main" val="209062133"/>
              </p:ext>
            </p:extLst>
          </p:nvPr>
        </p:nvGraphicFramePr>
        <p:xfrm>
          <a:off x="719573" y="1268760"/>
          <a:ext cx="7704854" cy="3528392"/>
        </p:xfrm>
        <a:graphic>
          <a:graphicData uri="http://schemas.openxmlformats.org/drawingml/2006/table">
            <a:tbl>
              <a:tblPr/>
              <a:tblGrid>
                <a:gridCol w="730664">
                  <a:extLst>
                    <a:ext uri="{9D8B030D-6E8A-4147-A177-3AD203B41FA5}">
                      <a16:colId xmlns:a16="http://schemas.microsoft.com/office/drawing/2014/main" val="3389891996"/>
                    </a:ext>
                  </a:extLst>
                </a:gridCol>
                <a:gridCol w="1154450">
                  <a:extLst>
                    <a:ext uri="{9D8B030D-6E8A-4147-A177-3AD203B41FA5}">
                      <a16:colId xmlns:a16="http://schemas.microsoft.com/office/drawing/2014/main" val="2693092121"/>
                    </a:ext>
                  </a:extLst>
                </a:gridCol>
                <a:gridCol w="1095996">
                  <a:extLst>
                    <a:ext uri="{9D8B030D-6E8A-4147-A177-3AD203B41FA5}">
                      <a16:colId xmlns:a16="http://schemas.microsoft.com/office/drawing/2014/main" val="2917168058"/>
                    </a:ext>
                  </a:extLst>
                </a:gridCol>
                <a:gridCol w="1198289">
                  <a:extLst>
                    <a:ext uri="{9D8B030D-6E8A-4147-A177-3AD203B41FA5}">
                      <a16:colId xmlns:a16="http://schemas.microsoft.com/office/drawing/2014/main" val="3806508385"/>
                    </a:ext>
                  </a:extLst>
                </a:gridCol>
                <a:gridCol w="1198289">
                  <a:extLst>
                    <a:ext uri="{9D8B030D-6E8A-4147-A177-3AD203B41FA5}">
                      <a16:colId xmlns:a16="http://schemas.microsoft.com/office/drawing/2014/main" val="2315160207"/>
                    </a:ext>
                  </a:extLst>
                </a:gridCol>
                <a:gridCol w="1085037">
                  <a:extLst>
                    <a:ext uri="{9D8B030D-6E8A-4147-A177-3AD203B41FA5}">
                      <a16:colId xmlns:a16="http://schemas.microsoft.com/office/drawing/2014/main" val="611798450"/>
                    </a:ext>
                  </a:extLst>
                </a:gridCol>
                <a:gridCol w="1242129">
                  <a:extLst>
                    <a:ext uri="{9D8B030D-6E8A-4147-A177-3AD203B41FA5}">
                      <a16:colId xmlns:a16="http://schemas.microsoft.com/office/drawing/2014/main" val="136808394"/>
                    </a:ext>
                  </a:extLst>
                </a:gridCol>
              </a:tblGrid>
              <a:tr h="575270">
                <a:tc>
                  <a:txBody>
                    <a:bodyPr/>
                    <a:lstStyle/>
                    <a:p>
                      <a:pPr algn="ctr" fontAlgn="b"/>
                      <a:r>
                        <a:rPr lang="en-GB" sz="1600" b="1" i="0" u="none" strike="noStrike" dirty="0">
                          <a:solidFill>
                            <a:srgbClr val="000000"/>
                          </a:solidFill>
                          <a:effectLst/>
                          <a:latin typeface="Arial" panose="020B060402020202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600" b="1" i="0" u="none" strike="noStrike">
                          <a:solidFill>
                            <a:srgbClr val="000000"/>
                          </a:solidFill>
                          <a:effectLst/>
                          <a:latin typeface="Arial" panose="020B0604020202020204" pitchFamily="34"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600" b="1" i="0" u="none" strike="noStrike">
                          <a:solidFill>
                            <a:srgbClr val="000000"/>
                          </a:solidFill>
                          <a:effectLst/>
                          <a:latin typeface="Arial" panose="020B0604020202020204" pitchFamily="34" charset="0"/>
                        </a:rPr>
                        <a:t>0-14 years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600" b="1" i="0" u="none" strike="noStrike">
                          <a:solidFill>
                            <a:srgbClr val="000000"/>
                          </a:solidFill>
                          <a:effectLst/>
                          <a:latin typeface="Arial" panose="020B0604020202020204" pitchFamily="34" charset="0"/>
                        </a:rPr>
                        <a:t>15-39 years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600" b="1" i="0" u="none" strike="noStrike">
                          <a:solidFill>
                            <a:srgbClr val="000000"/>
                          </a:solidFill>
                          <a:effectLst/>
                          <a:latin typeface="Arial" panose="020B0604020202020204" pitchFamily="34" charset="0"/>
                        </a:rPr>
                        <a:t>40-64 years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600" b="1" i="0" u="none" strike="noStrike">
                          <a:solidFill>
                            <a:srgbClr val="000000"/>
                          </a:solidFill>
                          <a:effectLst/>
                          <a:latin typeface="Arial" panose="020B0604020202020204" pitchFamily="34" charset="0"/>
                        </a:rPr>
                        <a:t>65+ years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600" b="1" i="0" u="none" strike="noStrike" dirty="0">
                          <a:solidFill>
                            <a:srgbClr val="000000"/>
                          </a:solidFill>
                          <a:effectLst/>
                          <a:latin typeface="Arial" panose="020B0604020202020204" pitchFamily="34" charset="0"/>
                        </a:rPr>
                        <a:t>% Aged 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86157715"/>
                  </a:ext>
                </a:extLst>
              </a:tr>
              <a:tr h="492187">
                <a:tc>
                  <a:txBody>
                    <a:bodyPr/>
                    <a:lstStyle/>
                    <a:p>
                      <a:pPr algn="r" fontAlgn="b"/>
                      <a:r>
                        <a:rPr lang="en-GB" sz="1600" b="1" i="0" u="none" strike="noStrike" dirty="0">
                          <a:solidFill>
                            <a:srgbClr val="000000"/>
                          </a:solidFill>
                          <a:effectLst/>
                          <a:latin typeface="Arial" panose="020B0604020202020204" pitchFamily="34" charset="0"/>
                        </a:rPr>
                        <a:t>1971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GB" sz="1600" b="0" i="0" u="none" strike="noStrike" dirty="0">
                          <a:solidFill>
                            <a:srgbClr val="000000"/>
                          </a:solidFill>
                          <a:effectLst/>
                          <a:latin typeface="Arial" panose="020B0604020202020204" pitchFamily="34" charset="0"/>
                        </a:rPr>
                        <a:t>1,536,065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GB" sz="1600" b="0" i="0" u="none" strike="noStrike" dirty="0">
                          <a:solidFill>
                            <a:srgbClr val="000000"/>
                          </a:solidFill>
                          <a:effectLst/>
                          <a:latin typeface="Arial" panose="020B0604020202020204" pitchFamily="34" charset="0"/>
                        </a:rPr>
                        <a:t>456,997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512,242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400,842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165,984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97778073"/>
                  </a:ext>
                </a:extLst>
              </a:tr>
              <a:tr h="492187">
                <a:tc>
                  <a:txBody>
                    <a:bodyPr/>
                    <a:lstStyle/>
                    <a:p>
                      <a:pPr algn="r" fontAlgn="b"/>
                      <a:r>
                        <a:rPr lang="en-GB" sz="1600" b="1" i="0" u="none" strike="noStrike">
                          <a:solidFill>
                            <a:srgbClr val="000000"/>
                          </a:solidFill>
                          <a:effectLst/>
                          <a:latin typeface="Arial" panose="020B0604020202020204" pitchFamily="34" charset="0"/>
                        </a:rPr>
                        <a:t>1981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1,481,959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rPr>
                        <a:t>384,306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rPr>
                        <a:t>547,147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372,367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178,139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3134941"/>
                  </a:ext>
                </a:extLst>
              </a:tr>
              <a:tr h="492187">
                <a:tc>
                  <a:txBody>
                    <a:bodyPr/>
                    <a:lstStyle/>
                    <a:p>
                      <a:pPr algn="r" fontAlgn="b"/>
                      <a:r>
                        <a:rPr lang="en-GB" sz="1600" b="1" i="0" u="none" strike="noStrike">
                          <a:solidFill>
                            <a:srgbClr val="000000"/>
                          </a:solidFill>
                          <a:effectLst/>
                          <a:latin typeface="Arial" panose="020B0604020202020204" pitchFamily="34" charset="0"/>
                        </a:rPr>
                        <a:t>1991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1,577,836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385,275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dirty="0">
                          <a:solidFill>
                            <a:srgbClr val="000000"/>
                          </a:solidFill>
                          <a:effectLst/>
                          <a:latin typeface="Arial" panose="020B0604020202020204" pitchFamily="34" charset="0"/>
                        </a:rPr>
                        <a:t>588,712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dirty="0">
                          <a:solidFill>
                            <a:srgbClr val="000000"/>
                          </a:solidFill>
                          <a:effectLst/>
                          <a:latin typeface="Arial" panose="020B0604020202020204" pitchFamily="34" charset="0"/>
                        </a:rPr>
                        <a:t>404,797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199,052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12.60%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741244851"/>
                  </a:ext>
                </a:extLst>
              </a:tr>
              <a:tr h="492187">
                <a:tc>
                  <a:txBody>
                    <a:bodyPr/>
                    <a:lstStyle/>
                    <a:p>
                      <a:pPr algn="r" fontAlgn="b"/>
                      <a:r>
                        <a:rPr lang="en-GB" sz="1600" b="1" i="0" u="none" strike="noStrike">
                          <a:solidFill>
                            <a:srgbClr val="000000"/>
                          </a:solidFill>
                          <a:effectLst/>
                          <a:latin typeface="Arial" panose="020B0604020202020204" pitchFamily="34" charset="0"/>
                        </a:rPr>
                        <a:t>2001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1,685,267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370,952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610,446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rPr>
                        <a:t>480,544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rPr>
                        <a:t>223,325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600" b="0" i="0" u="none" strike="noStrike">
                          <a:solidFill>
                            <a:srgbClr val="000000"/>
                          </a:solidFill>
                          <a:effectLst/>
                          <a:latin typeface="Arial" panose="020B0604020202020204" pitchFamily="34" charset="0"/>
                        </a:rPr>
                        <a:t>13.30%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4055780"/>
                  </a:ext>
                </a:extLst>
              </a:tr>
              <a:tr h="492187">
                <a:tc>
                  <a:txBody>
                    <a:bodyPr/>
                    <a:lstStyle/>
                    <a:p>
                      <a:pPr algn="r" fontAlgn="b"/>
                      <a:r>
                        <a:rPr lang="en-GB" sz="1600" b="1" i="0" u="none" strike="noStrike">
                          <a:solidFill>
                            <a:srgbClr val="000000"/>
                          </a:solidFill>
                          <a:effectLst/>
                          <a:latin typeface="Arial" panose="020B0604020202020204"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1,810,863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354,703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618,452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a:solidFill>
                            <a:srgbClr val="000000"/>
                          </a:solidFill>
                          <a:effectLst/>
                          <a:latin typeface="Arial" panose="020B0604020202020204" pitchFamily="34" charset="0"/>
                        </a:rPr>
                        <a:t>573,988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dirty="0">
                          <a:solidFill>
                            <a:srgbClr val="000000"/>
                          </a:solidFill>
                          <a:effectLst/>
                          <a:latin typeface="Arial" panose="020B0604020202020204" pitchFamily="34" charset="0"/>
                        </a:rPr>
                        <a:t>263,720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GB" sz="1600" b="0" i="0" u="none" strike="noStrike" dirty="0">
                          <a:solidFill>
                            <a:srgbClr val="000000"/>
                          </a:solidFill>
                          <a:effectLst/>
                          <a:latin typeface="Arial" panose="020B0604020202020204" pitchFamily="34" charset="0"/>
                        </a:rPr>
                        <a:t>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264497664"/>
                  </a:ext>
                </a:extLst>
              </a:tr>
              <a:tr h="492187">
                <a:tc>
                  <a:txBody>
                    <a:bodyPr/>
                    <a:lstStyle/>
                    <a:p>
                      <a:pPr algn="r" fontAlgn="b"/>
                      <a:r>
                        <a:rPr lang="en-GB" sz="1600" b="1" i="0" u="none" strike="noStrike">
                          <a:solidFill>
                            <a:srgbClr val="000000"/>
                          </a:solidFill>
                          <a:effectLst/>
                          <a:latin typeface="Arial" panose="020B060402020202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Arial" panose="020B0604020202020204" pitchFamily="34" charset="0"/>
                        </a:rPr>
                        <a:t>1,903,100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Arial" panose="020B0604020202020204" pitchFamily="34" charset="0"/>
                        </a:rPr>
                        <a:t>365,200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Arial" panose="020B0604020202020204" pitchFamily="34" charset="0"/>
                        </a:rPr>
                        <a:t>594,300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Arial" panose="020B0604020202020204" pitchFamily="34" charset="0"/>
                        </a:rPr>
                        <a:t>617,100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Arial" panose="020B0604020202020204" pitchFamily="34" charset="0"/>
                        </a:rPr>
                        <a:t>326,500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Arial" panose="020B0604020202020204" pitchFamily="34" charset="0"/>
                        </a:rPr>
                        <a:t>17.20%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12653"/>
                  </a:ext>
                </a:extLst>
              </a:tr>
            </a:tbl>
          </a:graphicData>
        </a:graphic>
      </p:graphicFrame>
      <p:sp>
        <p:nvSpPr>
          <p:cNvPr id="5" name="TextBox 4">
            <a:extLst>
              <a:ext uri="{FF2B5EF4-FFF2-40B4-BE49-F238E27FC236}">
                <a16:creationId xmlns:a16="http://schemas.microsoft.com/office/drawing/2014/main" id="{60536779-F8FD-42BD-BA7D-71E6CD882B77}"/>
              </a:ext>
            </a:extLst>
          </p:cNvPr>
          <p:cNvSpPr txBox="1"/>
          <p:nvPr/>
        </p:nvSpPr>
        <p:spPr>
          <a:xfrm>
            <a:off x="1691680" y="476672"/>
            <a:ext cx="5760640" cy="584775"/>
          </a:xfrm>
          <a:prstGeom prst="rect">
            <a:avLst/>
          </a:prstGeom>
          <a:noFill/>
        </p:spPr>
        <p:txBody>
          <a:bodyPr wrap="square" rtlCol="0">
            <a:spAutoFit/>
          </a:bodyPr>
          <a:lstStyle/>
          <a:p>
            <a:r>
              <a:rPr lang="en-GB" sz="3200" b="1" dirty="0"/>
              <a:t>NI Population Trends 1971 - 2021</a:t>
            </a:r>
          </a:p>
        </p:txBody>
      </p:sp>
      <p:sp>
        <p:nvSpPr>
          <p:cNvPr id="6" name="TextBox 5">
            <a:extLst>
              <a:ext uri="{FF2B5EF4-FFF2-40B4-BE49-F238E27FC236}">
                <a16:creationId xmlns:a16="http://schemas.microsoft.com/office/drawing/2014/main" id="{94CD02B5-7E08-4EA6-8F81-9DCCBE6C4401}"/>
              </a:ext>
            </a:extLst>
          </p:cNvPr>
          <p:cNvSpPr txBox="1"/>
          <p:nvPr/>
        </p:nvSpPr>
        <p:spPr>
          <a:xfrm>
            <a:off x="323528" y="5004465"/>
            <a:ext cx="8496944" cy="1477328"/>
          </a:xfrm>
          <a:prstGeom prst="rect">
            <a:avLst/>
          </a:prstGeom>
          <a:noFill/>
        </p:spPr>
        <p:txBody>
          <a:bodyPr wrap="square" rtlCol="0">
            <a:spAutoFit/>
          </a:bodyPr>
          <a:lstStyle/>
          <a:p>
            <a:r>
              <a:rPr lang="en-GB" dirty="0"/>
              <a:t>Points to Note:</a:t>
            </a:r>
          </a:p>
          <a:p>
            <a:pPr marL="285750" indent="-285750">
              <a:buFont typeface="Arial" panose="020B0604020202020204" pitchFamily="34" charset="0"/>
              <a:buChar char="•"/>
            </a:pPr>
            <a:r>
              <a:rPr lang="en-GB" dirty="0"/>
              <a:t>Younger (0-14) population falling (decreasing birth rates)</a:t>
            </a:r>
          </a:p>
          <a:p>
            <a:pPr marL="285750" indent="-285750">
              <a:buFont typeface="Arial" panose="020B0604020202020204" pitchFamily="34" charset="0"/>
              <a:buChar char="•"/>
            </a:pPr>
            <a:r>
              <a:rPr lang="en-GB" dirty="0"/>
              <a:t>40-64 age population has increased by over 50% between 1971 – 2021 - need to plan for this growth moving into the 65+ age bands </a:t>
            </a:r>
          </a:p>
          <a:p>
            <a:pPr marL="285750" indent="-285750">
              <a:buFont typeface="Arial" panose="020B0604020202020204" pitchFamily="34" charset="0"/>
              <a:buChar char="•"/>
            </a:pPr>
            <a:r>
              <a:rPr lang="en-GB" dirty="0"/>
              <a:t>65+ population has doubled between 1971 – 2021 – increased life expectancy</a:t>
            </a:r>
          </a:p>
        </p:txBody>
      </p:sp>
    </p:spTree>
    <p:extLst>
      <p:ext uri="{BB962C8B-B14F-4D97-AF65-F5344CB8AC3E}">
        <p14:creationId xmlns:p14="http://schemas.microsoft.com/office/powerpoint/2010/main" val="191112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a:solidFill>
                  <a:srgbClr val="864077"/>
                </a:solidFill>
              </a:rPr>
              <a:t>Prevalence of Frailty</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645376"/>
            <a:ext cx="1728192" cy="1072797"/>
          </a:xfrm>
          <a:prstGeom prst="rect">
            <a:avLst/>
          </a:prstGeom>
        </p:spPr>
      </p:pic>
      <p:sp>
        <p:nvSpPr>
          <p:cNvPr id="3" name="Rectangle 2">
            <a:extLst>
              <a:ext uri="{FF2B5EF4-FFF2-40B4-BE49-F238E27FC236}">
                <a16:creationId xmlns:a16="http://schemas.microsoft.com/office/drawing/2014/main" id="{D40706A2-A630-4B01-B288-ED93C54EA22F}"/>
              </a:ext>
            </a:extLst>
          </p:cNvPr>
          <p:cNvSpPr/>
          <p:nvPr/>
        </p:nvSpPr>
        <p:spPr>
          <a:xfrm>
            <a:off x="251520" y="3548854"/>
            <a:ext cx="7254607" cy="2862322"/>
          </a:xfrm>
          <a:prstGeom prst="rect">
            <a:avLst/>
          </a:prstGeom>
        </p:spPr>
        <p:txBody>
          <a:bodyPr wrap="square">
            <a:spAutoFit/>
          </a:bodyPr>
          <a:lstStyle/>
          <a:p>
            <a:pPr marL="285750" indent="-285750">
              <a:buFont typeface="Arial" panose="020B0604020202020204" pitchFamily="34" charset="0"/>
              <a:buChar char="•"/>
            </a:pPr>
            <a:r>
              <a:rPr lang="en-GB" sz="2000" dirty="0"/>
              <a:t>More than one in ten people over 65 years in the community live with frailty. </a:t>
            </a:r>
          </a:p>
          <a:p>
            <a:pPr marL="285750" indent="-285750">
              <a:buFont typeface="Arial" panose="020B0604020202020204" pitchFamily="34" charset="0"/>
              <a:buChar char="•"/>
            </a:pPr>
            <a:r>
              <a:rPr lang="en-GB" sz="2000" dirty="0"/>
              <a:t>Frailty also affects over half of adults in hospital or care home settings.</a:t>
            </a:r>
          </a:p>
          <a:p>
            <a:pPr marL="285750" indent="-285750">
              <a:buFont typeface="Arial" panose="020B0604020202020204" pitchFamily="34" charset="0"/>
              <a:buChar char="•"/>
            </a:pPr>
            <a:r>
              <a:rPr lang="en-GB" sz="2000" dirty="0"/>
              <a:t>Frailty is increasing as people are living longer with multiple long-term conditions.  </a:t>
            </a:r>
          </a:p>
          <a:p>
            <a:pPr marL="285750" indent="-285750">
              <a:buFont typeface="Arial" panose="020B0604020202020204" pitchFamily="34" charset="0"/>
              <a:buChar char="•"/>
            </a:pPr>
            <a:r>
              <a:rPr lang="en-GB" sz="2000" dirty="0"/>
              <a:t>The number of people in the UK over the age of 85 is set to double by 2045, with up to half of this age group living with Frailty.</a:t>
            </a:r>
          </a:p>
        </p:txBody>
      </p:sp>
      <p:graphicFrame>
        <p:nvGraphicFramePr>
          <p:cNvPr id="8" name="Object 7">
            <a:extLst>
              <a:ext uri="{FF2B5EF4-FFF2-40B4-BE49-F238E27FC236}">
                <a16:creationId xmlns:a16="http://schemas.microsoft.com/office/drawing/2014/main" id="{64B7D17A-CD31-46A6-8297-FCD14C266E48}"/>
              </a:ext>
            </a:extLst>
          </p:cNvPr>
          <p:cNvGraphicFramePr>
            <a:graphicFrameLocks noChangeAspect="1"/>
          </p:cNvGraphicFramePr>
          <p:nvPr>
            <p:extLst>
              <p:ext uri="{D42A27DB-BD31-4B8C-83A1-F6EECF244321}">
                <p14:modId xmlns:p14="http://schemas.microsoft.com/office/powerpoint/2010/main" val="2694045920"/>
              </p:ext>
            </p:extLst>
          </p:nvPr>
        </p:nvGraphicFramePr>
        <p:xfrm>
          <a:off x="1859616" y="1060070"/>
          <a:ext cx="5280340" cy="2057179"/>
        </p:xfrm>
        <a:graphic>
          <a:graphicData uri="http://schemas.openxmlformats.org/presentationml/2006/ole">
            <mc:AlternateContent xmlns:mc="http://schemas.openxmlformats.org/markup-compatibility/2006">
              <mc:Choice xmlns:v="urn:schemas-microsoft-com:vml" Requires="v">
                <p:oleObj spid="_x0000_s1035" name="Worksheet" r:id="rId5" imgW="6772228" imgH="2638399" progId="Excel.Sheet.12">
                  <p:embed/>
                </p:oleObj>
              </mc:Choice>
              <mc:Fallback>
                <p:oleObj name="Worksheet" r:id="rId5" imgW="6772228" imgH="2638399" progId="Excel.Sheet.12">
                  <p:embed/>
                  <p:pic>
                    <p:nvPicPr>
                      <p:cNvPr id="0" name=""/>
                      <p:cNvPicPr/>
                      <p:nvPr/>
                    </p:nvPicPr>
                    <p:blipFill>
                      <a:blip r:embed="rId6"/>
                      <a:stretch>
                        <a:fillRect/>
                      </a:stretch>
                    </p:blipFill>
                    <p:spPr>
                      <a:xfrm>
                        <a:off x="1859616" y="1060070"/>
                        <a:ext cx="5280340" cy="205717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CCF8EF4-B8F6-42C7-8304-3D0814F8DCA4}"/>
              </a:ext>
            </a:extLst>
          </p:cNvPr>
          <p:cNvSpPr txBox="1"/>
          <p:nvPr/>
        </p:nvSpPr>
        <p:spPr>
          <a:xfrm>
            <a:off x="1201494" y="3210657"/>
            <a:ext cx="6481711" cy="307777"/>
          </a:xfrm>
          <a:prstGeom prst="rect">
            <a:avLst/>
          </a:prstGeom>
          <a:noFill/>
        </p:spPr>
        <p:txBody>
          <a:bodyPr wrap="none" rtlCol="0">
            <a:spAutoFit/>
          </a:bodyPr>
          <a:lstStyle/>
          <a:p>
            <a:r>
              <a:rPr lang="en-GB" sz="1400" dirty="0"/>
              <a:t>Source: NISRA  (2021 Population Mid Year Estimates,  2033 Projections are 2020 based</a:t>
            </a:r>
          </a:p>
        </p:txBody>
      </p:sp>
    </p:spTree>
    <p:extLst>
      <p:ext uri="{BB962C8B-B14F-4D97-AF65-F5344CB8AC3E}">
        <p14:creationId xmlns:p14="http://schemas.microsoft.com/office/powerpoint/2010/main" val="347486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Positives:</a:t>
            </a:r>
          </a:p>
        </p:txBody>
      </p:sp>
      <p:sp>
        <p:nvSpPr>
          <p:cNvPr id="4" name="Content Placeholder 2"/>
          <p:cNvSpPr txBox="1">
            <a:spLocks/>
          </p:cNvSpPr>
          <p:nvPr/>
        </p:nvSpPr>
        <p:spPr>
          <a:xfrm>
            <a:off x="683568" y="1772816"/>
            <a:ext cx="8003232"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itchFamily="2" charset="2"/>
              <a:buChar char="v"/>
              <a:defRPr/>
            </a:pPr>
            <a:r>
              <a:rPr lang="en-GB" sz="3600" dirty="0"/>
              <a:t>Frailty is preventable</a:t>
            </a:r>
          </a:p>
          <a:p>
            <a:pPr marL="457200" indent="-457200">
              <a:buFont typeface="Wingdings" pitchFamily="2" charset="2"/>
              <a:buChar char="v"/>
              <a:defRPr/>
            </a:pPr>
            <a:r>
              <a:rPr lang="en-GB" sz="3600" dirty="0"/>
              <a:t>Frailty is reversible</a:t>
            </a:r>
          </a:p>
          <a:p>
            <a:pPr marL="457200" indent="-457200">
              <a:buFont typeface="Wingdings" pitchFamily="2" charset="2"/>
              <a:buChar char="v"/>
              <a:defRPr/>
            </a:pPr>
            <a:r>
              <a:rPr lang="en-GB" sz="3600" dirty="0"/>
              <a:t>Can prevent further deterioration</a:t>
            </a:r>
          </a:p>
          <a:p>
            <a:pPr marL="457200" indent="-457200">
              <a:buFont typeface="Wingdings" pitchFamily="2" charset="2"/>
              <a:buChar char="v"/>
              <a:defRPr/>
            </a:pPr>
            <a:r>
              <a:rPr lang="en-GB" sz="3600" dirty="0"/>
              <a:t>Increase independence </a:t>
            </a:r>
          </a:p>
          <a:p>
            <a:pPr marL="457200" indent="-457200">
              <a:buFont typeface="Wingdings" pitchFamily="2" charset="2"/>
              <a:buChar char="v"/>
              <a:defRPr/>
            </a:pPr>
            <a:r>
              <a:rPr lang="en-GB" sz="3600" dirty="0"/>
              <a:t>Improve quality of life / experience</a:t>
            </a:r>
          </a:p>
          <a:p>
            <a:pPr marL="457200" indent="-457200">
              <a:buFont typeface="Wingdings" pitchFamily="2" charset="2"/>
              <a:buChar char="v"/>
              <a:defRPr/>
            </a:pPr>
            <a:r>
              <a:rPr lang="en-GB" sz="3600" dirty="0"/>
              <a:t>Improve value for money</a:t>
            </a:r>
          </a:p>
          <a:p>
            <a:pPr marL="457200" indent="-457200">
              <a:buFont typeface="Wingdings" pitchFamily="2" charset="2"/>
              <a:buChar char="v"/>
              <a:defRPr/>
            </a:pPr>
            <a:endParaRPr lang="en-GB" sz="4000" b="1" dirty="0"/>
          </a:p>
          <a:p>
            <a:pPr marL="457200" indent="-457200">
              <a:buFont typeface="Wingdings" pitchFamily="2" charset="2"/>
              <a:buChar char="v"/>
              <a:defRPr/>
            </a:pPr>
            <a:endParaRPr lang="en-GB" sz="4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5645376"/>
            <a:ext cx="1728192" cy="1072797"/>
          </a:xfrm>
          <a:prstGeom prst="rect">
            <a:avLst/>
          </a:prstGeom>
        </p:spPr>
      </p:pic>
    </p:spTree>
    <p:extLst>
      <p:ext uri="{BB962C8B-B14F-4D97-AF65-F5344CB8AC3E}">
        <p14:creationId xmlns:p14="http://schemas.microsoft.com/office/powerpoint/2010/main" val="16127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84E9-18C7-463D-B9EC-1E02EF1D7DDF}"/>
              </a:ext>
            </a:extLst>
          </p:cNvPr>
          <p:cNvSpPr>
            <a:spLocks noGrp="1"/>
          </p:cNvSpPr>
          <p:nvPr>
            <p:ph type="title"/>
          </p:nvPr>
        </p:nvSpPr>
        <p:spPr/>
        <p:txBody>
          <a:bodyPr/>
          <a:lstStyle/>
          <a:p>
            <a:r>
              <a:rPr lang="en-GB" dirty="0"/>
              <a:t>Our Work</a:t>
            </a:r>
          </a:p>
        </p:txBody>
      </p:sp>
      <p:sp>
        <p:nvSpPr>
          <p:cNvPr id="3" name="Content Placeholder 2">
            <a:extLst>
              <a:ext uri="{FF2B5EF4-FFF2-40B4-BE49-F238E27FC236}">
                <a16:creationId xmlns:a16="http://schemas.microsoft.com/office/drawing/2014/main" id="{6B994752-E0A8-48D7-A44C-8A3D39B26EFE}"/>
              </a:ext>
            </a:extLst>
          </p:cNvPr>
          <p:cNvSpPr>
            <a:spLocks noGrp="1"/>
          </p:cNvSpPr>
          <p:nvPr>
            <p:ph idx="1"/>
          </p:nvPr>
        </p:nvSpPr>
        <p:spPr/>
        <p:txBody>
          <a:bodyPr>
            <a:normAutofit/>
          </a:bodyPr>
          <a:lstStyle/>
          <a:p>
            <a:r>
              <a:rPr lang="en-GB" dirty="0"/>
              <a:t>Identification – </a:t>
            </a:r>
            <a:r>
              <a:rPr lang="en-GB" b="1" i="1" dirty="0">
                <a:solidFill>
                  <a:srgbClr val="FF0000"/>
                </a:solidFill>
              </a:rPr>
              <a:t>Everybody’s business</a:t>
            </a:r>
          </a:p>
          <a:p>
            <a:r>
              <a:rPr lang="en-GB" dirty="0"/>
              <a:t>Education</a:t>
            </a:r>
          </a:p>
          <a:p>
            <a:r>
              <a:rPr lang="en-GB" dirty="0"/>
              <a:t>Benchmarking Audits – 2018/19, 2022/23, 2023/24</a:t>
            </a:r>
          </a:p>
          <a:p>
            <a:r>
              <a:rPr lang="en-GB" dirty="0"/>
              <a:t>Prevention/Public Health Messaging </a:t>
            </a:r>
          </a:p>
          <a:p>
            <a:r>
              <a:rPr lang="en-GB" dirty="0"/>
              <a:t>Health Economist</a:t>
            </a:r>
          </a:p>
          <a:p>
            <a:r>
              <a:rPr lang="en-GB" dirty="0"/>
              <a:t>Falls Pathway for Care Homes – Enhanced Clinical Care Framework for Care Homes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1185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National links</a:t>
            </a:r>
          </a:p>
        </p:txBody>
      </p:sp>
      <p:sp>
        <p:nvSpPr>
          <p:cNvPr id="3" name="Content Placeholder 2"/>
          <p:cNvSpPr>
            <a:spLocks noGrp="1"/>
          </p:cNvSpPr>
          <p:nvPr>
            <p:ph idx="1"/>
          </p:nvPr>
        </p:nvSpPr>
        <p:spPr>
          <a:xfrm>
            <a:off x="457200" y="1417639"/>
            <a:ext cx="8229600" cy="4708526"/>
          </a:xfrm>
        </p:spPr>
        <p:txBody>
          <a:bodyPr>
            <a:normAutofit fontScale="85000" lnSpcReduction="10000"/>
          </a:bodyPr>
          <a:lstStyle/>
          <a:p>
            <a:pPr>
              <a:buFontTx/>
              <a:buChar char="-"/>
            </a:pPr>
            <a:r>
              <a:rPr lang="en-GB" sz="2400" dirty="0"/>
              <a:t>Strong links with British Geriatrics society, Irish </a:t>
            </a:r>
            <a:r>
              <a:rPr lang="en-GB" sz="2400" dirty="0" err="1"/>
              <a:t>Gerontological</a:t>
            </a:r>
            <a:r>
              <a:rPr lang="en-GB" sz="2400" dirty="0"/>
              <a:t> society</a:t>
            </a:r>
          </a:p>
          <a:p>
            <a:pPr>
              <a:buFontTx/>
              <a:buChar char="-"/>
            </a:pPr>
            <a:r>
              <a:rPr lang="en-GB" sz="2400" dirty="0"/>
              <a:t>BGS is the membership association for professionals specialising in the healthcare of older people across the UK.  There are over 4,500 members and are the only society in the UK offering specialist expertise in the wide range of healthcare needs of older people</a:t>
            </a:r>
          </a:p>
          <a:p>
            <a:pPr>
              <a:buFontTx/>
              <a:buChar char="-"/>
            </a:pPr>
            <a:r>
              <a:rPr lang="en-GB" sz="2400" dirty="0"/>
              <a:t>Recent system challenges including:</a:t>
            </a:r>
          </a:p>
          <a:p>
            <a:pPr lvl="1">
              <a:buFontTx/>
              <a:buChar char="-"/>
            </a:pPr>
            <a:r>
              <a:rPr lang="en-GB" sz="2043" dirty="0"/>
              <a:t>Social care crisis</a:t>
            </a:r>
          </a:p>
          <a:p>
            <a:pPr lvl="1">
              <a:buFontTx/>
              <a:buChar char="-"/>
            </a:pPr>
            <a:r>
              <a:rPr lang="en-GB" sz="2043" dirty="0"/>
              <a:t>Elective care backlog</a:t>
            </a:r>
          </a:p>
          <a:p>
            <a:pPr lvl="1">
              <a:buFontTx/>
              <a:buChar char="-"/>
            </a:pPr>
            <a:r>
              <a:rPr lang="en-GB" sz="2043" dirty="0"/>
              <a:t>Fuel poverty and food insecurity</a:t>
            </a:r>
          </a:p>
          <a:p>
            <a:pPr lvl="1">
              <a:buFontTx/>
              <a:buChar char="-"/>
            </a:pPr>
            <a:r>
              <a:rPr lang="en-GB" sz="2043" dirty="0"/>
              <a:t>Facilities that aren’t designed for older people with dementia or a physical disability</a:t>
            </a:r>
          </a:p>
          <a:p>
            <a:pPr lvl="1">
              <a:buFontTx/>
              <a:buChar char="-"/>
            </a:pPr>
            <a:r>
              <a:rPr lang="en-GB" sz="2043" dirty="0"/>
              <a:t>IT/information governance arrangements across providers</a:t>
            </a:r>
          </a:p>
          <a:p>
            <a:pPr lvl="1">
              <a:buFontTx/>
              <a:buChar char="-"/>
            </a:pPr>
            <a:r>
              <a:rPr lang="en-GB" sz="2043" dirty="0"/>
              <a:t>Workforce…..workforce….workforce</a:t>
            </a:r>
          </a:p>
          <a:p>
            <a:pPr lvl="2">
              <a:buFontTx/>
              <a:buChar char="-"/>
            </a:pPr>
            <a:r>
              <a:rPr lang="en-GB" sz="1614" dirty="0"/>
              <a:t>17 consultant vacancies at present, predicted to increase to 37 in 5 years</a:t>
            </a:r>
          </a:p>
          <a:p>
            <a:pPr lvl="2">
              <a:buFontTx/>
              <a:buChar char="-"/>
            </a:pPr>
            <a:r>
              <a:rPr lang="en-GB" sz="1614" dirty="0"/>
              <a:t>11 only out of possible 20 trainees in post</a:t>
            </a:r>
          </a:p>
          <a:p>
            <a:pPr lvl="2">
              <a:buFontTx/>
              <a:buChar char="-"/>
            </a:pPr>
            <a:r>
              <a:rPr lang="en-GB" sz="1614" dirty="0"/>
              <a:t>In London: 1 geriatrician per 3700 over 65y and 1 per 487 over 85y</a:t>
            </a:r>
          </a:p>
        </p:txBody>
      </p:sp>
    </p:spTree>
    <p:extLst>
      <p:ext uri="{BB962C8B-B14F-4D97-AF65-F5344CB8AC3E}">
        <p14:creationId xmlns:p14="http://schemas.microsoft.com/office/powerpoint/2010/main" val="134252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8422</TotalTime>
  <Words>1654</Words>
  <Application>Microsoft Office PowerPoint</Application>
  <PresentationFormat>On-screen Show (4:3)</PresentationFormat>
  <Paragraphs>245</Paragraphs>
  <Slides>17</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Roboto</vt:lpstr>
      <vt:lpstr>Wingdings</vt:lpstr>
      <vt:lpstr>Office Theme</vt:lpstr>
      <vt:lpstr>1_Office Theme</vt:lpstr>
      <vt:lpstr>Worksheet</vt:lpstr>
      <vt:lpstr> Preventing and Managing Frailty in Older People NI Frailty Network Update  All Party Group for Older People Monday 22nd May 2023 </vt:lpstr>
      <vt:lpstr>Overview</vt:lpstr>
      <vt:lpstr>Frailty Syndromes</vt:lpstr>
      <vt:lpstr>PowerPoint Presentation</vt:lpstr>
      <vt:lpstr>PowerPoint Presentation</vt:lpstr>
      <vt:lpstr>Prevalence of Frailty</vt:lpstr>
      <vt:lpstr>Positives:</vt:lpstr>
      <vt:lpstr>Our Work</vt:lpstr>
      <vt:lpstr>National links</vt:lpstr>
      <vt:lpstr>BGS Blueprint for preventing and managing frailty in older people</vt:lpstr>
      <vt:lpstr>PowerPoint Presentation</vt:lpstr>
      <vt:lpstr>Core recommendations</vt:lpstr>
      <vt:lpstr>PowerPoint Presentation</vt:lpstr>
      <vt:lpstr>PowerPoint Presentation</vt:lpstr>
      <vt:lpstr>System Touchpoints</vt:lpstr>
      <vt:lpstr>PowerPoint Presentation</vt:lpstr>
      <vt:lpstr>Contact:</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FRAILTY OVERVIEW  All Party Group for Older People Monday 29th June 2020</dc:title>
  <dc:creator>Alison Patterson</dc:creator>
  <cp:lastModifiedBy>Alison Patterson</cp:lastModifiedBy>
  <cp:revision>53</cp:revision>
  <dcterms:created xsi:type="dcterms:W3CDTF">2020-06-23T13:43:43Z</dcterms:created>
  <dcterms:modified xsi:type="dcterms:W3CDTF">2023-05-25T10:36:14Z</dcterms:modified>
</cp:coreProperties>
</file>